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4"/>
  </p:notesMasterIdLst>
  <p:handoutMasterIdLst>
    <p:handoutMasterId r:id="rId35"/>
  </p:handoutMasterIdLst>
  <p:sldIdLst>
    <p:sldId id="256" r:id="rId2"/>
    <p:sldId id="301" r:id="rId3"/>
    <p:sldId id="295" r:id="rId4"/>
    <p:sldId id="336" r:id="rId5"/>
    <p:sldId id="339" r:id="rId6"/>
    <p:sldId id="356" r:id="rId7"/>
    <p:sldId id="357" r:id="rId8"/>
    <p:sldId id="342" r:id="rId9"/>
    <p:sldId id="361" r:id="rId10"/>
    <p:sldId id="358" r:id="rId11"/>
    <p:sldId id="359" r:id="rId12"/>
    <p:sldId id="360" r:id="rId13"/>
    <p:sldId id="347" r:id="rId14"/>
    <p:sldId id="315" r:id="rId15"/>
    <p:sldId id="362" r:id="rId16"/>
    <p:sldId id="352" r:id="rId17"/>
    <p:sldId id="363" r:id="rId18"/>
    <p:sldId id="364" r:id="rId19"/>
    <p:sldId id="365" r:id="rId20"/>
    <p:sldId id="375" r:id="rId21"/>
    <p:sldId id="367" r:id="rId22"/>
    <p:sldId id="368" r:id="rId23"/>
    <p:sldId id="376" r:id="rId24"/>
    <p:sldId id="288" r:id="rId25"/>
    <p:sldId id="377" r:id="rId26"/>
    <p:sldId id="372" r:id="rId27"/>
    <p:sldId id="373" r:id="rId28"/>
    <p:sldId id="369" r:id="rId29"/>
    <p:sldId id="370" r:id="rId30"/>
    <p:sldId id="374" r:id="rId31"/>
    <p:sldId id="378" r:id="rId32"/>
    <p:sldId id="371" r:id="rId33"/>
  </p:sldIdLst>
  <p:sldSz cx="9144000" cy="6858000" type="screen4x3"/>
  <p:notesSz cx="7086600" cy="90249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85055" autoAdjust="0"/>
  </p:normalViewPr>
  <p:slideViewPr>
    <p:cSldViewPr>
      <p:cViewPr varScale="1">
        <p:scale>
          <a:sx n="78" d="100"/>
          <a:sy n="78" d="100"/>
        </p:scale>
        <p:origin x="-13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70860" cy="45124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Constantia" pitchFamily="18" charset="0"/>
              </a:defRPr>
            </a:lvl1pPr>
          </a:lstStyle>
          <a:p>
            <a:pPr>
              <a:defRPr/>
            </a:pPr>
            <a:endParaRPr lang="en-US"/>
          </a:p>
        </p:txBody>
      </p:sp>
      <p:sp>
        <p:nvSpPr>
          <p:cNvPr id="61443" name="Rectangle 3"/>
          <p:cNvSpPr>
            <a:spLocks noGrp="1" noChangeArrowheads="1"/>
          </p:cNvSpPr>
          <p:nvPr>
            <p:ph type="dt" sz="quarter" idx="1"/>
          </p:nvPr>
        </p:nvSpPr>
        <p:spPr bwMode="auto">
          <a:xfrm>
            <a:off x="4014100" y="0"/>
            <a:ext cx="3070860" cy="45124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Constantia" pitchFamily="18" charset="0"/>
              </a:defRPr>
            </a:lvl1pPr>
          </a:lstStyle>
          <a:p>
            <a:pPr>
              <a:defRPr/>
            </a:pPr>
            <a:fld id="{87466DB0-17EE-426D-8576-CB3106F6E162}" type="datetimeFigureOut">
              <a:rPr lang="en-US"/>
              <a:pPr>
                <a:defRPr/>
              </a:pPr>
              <a:t>1/14/2014</a:t>
            </a:fld>
            <a:endParaRPr lang="en-US"/>
          </a:p>
        </p:txBody>
      </p:sp>
      <p:sp>
        <p:nvSpPr>
          <p:cNvPr id="61444" name="Rectangle 4"/>
          <p:cNvSpPr>
            <a:spLocks noGrp="1" noChangeArrowheads="1"/>
          </p:cNvSpPr>
          <p:nvPr>
            <p:ph type="ftr" sz="quarter" idx="2"/>
          </p:nvPr>
        </p:nvSpPr>
        <p:spPr bwMode="auto">
          <a:xfrm>
            <a:off x="0" y="8572125"/>
            <a:ext cx="3070860" cy="45124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Constantia" pitchFamily="18" charset="0"/>
              </a:defRPr>
            </a:lvl1pPr>
          </a:lstStyle>
          <a:p>
            <a:pPr>
              <a:defRPr/>
            </a:pPr>
            <a:endParaRPr lang="en-US"/>
          </a:p>
        </p:txBody>
      </p:sp>
      <p:sp>
        <p:nvSpPr>
          <p:cNvPr id="61445" name="Rectangle 5"/>
          <p:cNvSpPr>
            <a:spLocks noGrp="1" noChangeArrowheads="1"/>
          </p:cNvSpPr>
          <p:nvPr>
            <p:ph type="sldNum" sz="quarter" idx="3"/>
          </p:nvPr>
        </p:nvSpPr>
        <p:spPr bwMode="auto">
          <a:xfrm>
            <a:off x="4014100" y="8572125"/>
            <a:ext cx="3070860" cy="45124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Constantia" pitchFamily="18" charset="0"/>
              </a:defRPr>
            </a:lvl1pPr>
          </a:lstStyle>
          <a:p>
            <a:pPr>
              <a:defRPr/>
            </a:pPr>
            <a:fld id="{7E4CE0BD-E2EF-4D0B-A952-DB89A676FDCA}" type="slidenum">
              <a:rPr lang="en-US"/>
              <a:pPr>
                <a:defRPr/>
              </a:pPr>
              <a:t>‹#›</a:t>
            </a:fld>
            <a:endParaRPr lang="en-US"/>
          </a:p>
        </p:txBody>
      </p:sp>
    </p:spTree>
    <p:extLst>
      <p:ext uri="{BB962C8B-B14F-4D97-AF65-F5344CB8AC3E}">
        <p14:creationId xmlns:p14="http://schemas.microsoft.com/office/powerpoint/2010/main" val="31767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1247"/>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14100" y="0"/>
            <a:ext cx="3070860" cy="451247"/>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5A9B6EB-2DD6-420C-8C5B-B9AC57911C26}" type="datetimeFigureOut">
              <a:rPr lang="en-US"/>
              <a:pPr>
                <a:defRPr/>
              </a:pPr>
              <a:t>1/14/2014</a:t>
            </a:fld>
            <a:endParaRPr lang="en-US"/>
          </a:p>
        </p:txBody>
      </p:sp>
      <p:sp>
        <p:nvSpPr>
          <p:cNvPr id="4" name="Slide Image Placeholder 3"/>
          <p:cNvSpPr>
            <a:spLocks noGrp="1" noRot="1" noChangeAspect="1"/>
          </p:cNvSpPr>
          <p:nvPr>
            <p:ph type="sldImg" idx="2"/>
          </p:nvPr>
        </p:nvSpPr>
        <p:spPr>
          <a:xfrm>
            <a:off x="1287463" y="676275"/>
            <a:ext cx="4511675" cy="33845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8660" y="4286846"/>
            <a:ext cx="5669280" cy="4061222"/>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572125"/>
            <a:ext cx="3070860" cy="451247"/>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14100" y="8572125"/>
            <a:ext cx="3070860" cy="451247"/>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09A22AF-F48A-4956-86B2-9CFE1F2F0EC7}" type="slidenum">
              <a:rPr lang="en-US"/>
              <a:pPr>
                <a:defRPr/>
              </a:pPr>
              <a:t>‹#›</a:t>
            </a:fld>
            <a:endParaRPr lang="en-US"/>
          </a:p>
        </p:txBody>
      </p:sp>
    </p:spTree>
    <p:extLst>
      <p:ext uri="{BB962C8B-B14F-4D97-AF65-F5344CB8AC3E}">
        <p14:creationId xmlns:p14="http://schemas.microsoft.com/office/powerpoint/2010/main" val="3226829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CD15DE-1274-41AB-A2C7-7026C68A32A6}"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Demonstrations for Snap All-Purpose Natural Concentrate</a:t>
            </a:r>
          </a:p>
          <a:p>
            <a:r>
              <a:rPr lang="en-US" baseline="0" dirty="0" smtClean="0"/>
              <a:t>	Do-It-Yourself All-Purpose Cleaning Wipes</a:t>
            </a:r>
          </a:p>
          <a:p>
            <a:r>
              <a:rPr lang="en-US" baseline="0" dirty="0" smtClean="0"/>
              <a:t>	Cleaning Fruits &amp; Vegetables with APNC</a:t>
            </a:r>
          </a:p>
          <a:p>
            <a:endParaRPr lang="en-US" baseline="0" dirty="0" smtClean="0"/>
          </a:p>
          <a:p>
            <a:endParaRPr lang="en-US" baseline="0" dirty="0" smtClean="0"/>
          </a:p>
          <a:p>
            <a:r>
              <a:rPr lang="en-US" sz="1200" kern="1200" dirty="0" smtClean="0">
                <a:solidFill>
                  <a:schemeClr val="tx1"/>
                </a:solidFill>
                <a:latin typeface="+mn-lt"/>
                <a:ea typeface="+mn-ea"/>
                <a:cs typeface="+mn-cs"/>
              </a:rPr>
              <a:t>You can use Snap All-Purpose Natural Concentrate to make Do-It-Yourself All-Purpose Cleaning Wipes. You will need Snap APNC, paper towels and an air tight container. I’m using a baby wipes container, but any will work. Start by folding about 25 paper towels accordion style, I’m using the select-a-size paper towels. Then cut the stack in half. Next I’ll put the two stacks of paper towels in the container. For 25 paper towels you will need 1 cup of water to moisten the towels. For 8 ounces of water, you will need 3 drops of Snap APNC. Only 3 drops! That’s how concentrated the product is! Pour the Snap solution over the paper towels making sure to moisten all of the towels. Close the lid and there you go, Snap All-Purpose Cleaning wipes for a fraction of the cost of the ones in the store. You can also use this same concept and make glass cleaning wipes using Snap Heavy-Duty Concentrate or disinfecting wipes using Snap Disinfectant Cleaner. Make sure to use the correct dilution rate per the product label.</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You can also use Snap APNC to Cleaning Fruits and Vegetables. Fill up a clean bowl or clean sink with water and add 2 drops of Snap APNC and mix will. Add the fruits or vegetables and let soak for a few minutes. You can take a soft brush and gently scrub them. Make sure to rinse well before eating. </a:t>
            </a:r>
          </a:p>
          <a:p>
            <a:endParaRPr lang="en-US" baseline="0" dirty="0" smtClean="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Demonstrations for Snap Heavy-Duty Concentrate</a:t>
            </a:r>
          </a:p>
          <a:p>
            <a:r>
              <a:rPr lang="en-US" baseline="0" dirty="0" smtClean="0"/>
              <a:t>	Carpet Cleaning</a:t>
            </a:r>
          </a:p>
          <a:p>
            <a:r>
              <a:rPr lang="en-US" baseline="0" dirty="0" smtClean="0"/>
              <a:t>	Tire Cleaning</a:t>
            </a:r>
          </a:p>
          <a:p>
            <a:r>
              <a:rPr lang="en-US" baseline="0" dirty="0" smtClean="0"/>
              <a:t>	Microwave/Oven Cleaning</a:t>
            </a:r>
          </a:p>
          <a:p>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Snap Heavy-Duty Concentrate is a great carpet cleaner. It can be used in a household steam cleaner or directly on the spot. This is a ketchup stain on this piece of carpet. Pour a little Heavy-Duty Concentrate directly on the spot and use a cloth or brush and scrub. This isn’t a fresh stain; it’s been on this carpet for several months. As you see, it is easily removed with Snap Heavy-Duty Concentrate.</a:t>
            </a:r>
          </a:p>
          <a:p>
            <a:endParaRPr lang="en-US" baseline="0" dirty="0" smtClean="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Demonstrations</a:t>
            </a:r>
            <a:r>
              <a:rPr lang="en-US" baseline="0" dirty="0" smtClean="0"/>
              <a:t> for Snap Fabric Softener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Not only will it freshen your clothes, you can use it to freshen smelly shoes and pet bedding. It can also to deodorize and remove static from carpet. </a:t>
            </a:r>
          </a:p>
          <a:p>
            <a:endParaRPr lang="en-US" dirty="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you can see the before and after of a clear glass dish.  Stuck on food residue was washed easily away with the new reformulated dishwashing crystals. Keep in mind these t</a:t>
            </a:r>
            <a:r>
              <a:rPr lang="en-US" sz="1200" kern="1200" dirty="0" smtClean="0">
                <a:solidFill>
                  <a:schemeClr val="tx1"/>
                </a:solidFill>
                <a:latin typeface="+mn-lt"/>
                <a:ea typeface="+mn-ea"/>
                <a:cs typeface="+mn-cs"/>
              </a:rPr>
              <a:t>hree main contributing factors to the effective use of Snap Crystal Clean Automatic Dishwashing Crystals.  If you have hard water you will want to add slightly more than ½ tablespoon of the dish crystals into your dishwasher to improve cleaning ability.  Water temperature is key to proper dissolving of the crystals to effectively remove stains and residue.  Use hot water at approximately 150° F.  Check the setting on your water heater to ensure proper temperature.  Finally, unless you have hard water, use no more than the ½ tablespoon recommended.  A little goes along way with Snap Crystal Clean Automatic Dishwashing Crystals</a:t>
            </a:r>
            <a:endParaRPr lang="en-US" dirty="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Our new Snap Triple Enzyme 3X Laundry Detergent is 3x more concentrated</a:t>
            </a:r>
            <a:r>
              <a:rPr lang="en-US" baseline="0" dirty="0" smtClean="0"/>
              <a:t> than standard detergents, which means you can do more laundry for less. </a:t>
            </a:r>
            <a:r>
              <a:rPr lang="en-US" sz="1200" kern="1200" dirty="0" smtClean="0">
                <a:solidFill>
                  <a:schemeClr val="tx1"/>
                </a:solidFill>
                <a:latin typeface="+mn-lt"/>
                <a:ea typeface="+mn-ea"/>
                <a:cs typeface="+mn-cs"/>
              </a:rPr>
              <a:t>One bottle does up to 50% more loads than the leading brands. </a:t>
            </a:r>
            <a:r>
              <a:rPr lang="en-US" baseline="0" dirty="0" smtClean="0"/>
              <a:t>Wash 40 large loads or 60 medium loads in standard washers.  It’s perfect for high efficiency washers – just use half the recommended amount to do up to 80 loads in your high efficiency washer. Snap Triple Enzyme 3X Laundry Detergent was formulated to use in all temperatures.  Snap works just as effectively in cold water as it does in warmer water, enabling you to save money on energy costs and in keeping with our commitment to green cleaning solutions, </a:t>
            </a:r>
            <a:r>
              <a:rPr lang="en-US" sz="1200" kern="1200" dirty="0" smtClean="0">
                <a:solidFill>
                  <a:schemeClr val="tx1"/>
                </a:solidFill>
                <a:latin typeface="+mn-lt"/>
                <a:ea typeface="+mn-ea"/>
                <a:cs typeface="+mn-cs"/>
              </a:rPr>
              <a:t>Snap Triple Enzyme 3X Laundry Detergent is an eco-friendly laundry solution with biodegradable, non-toxic, phosphate-free and plant-based surfactants and essential oils.  While these</a:t>
            </a:r>
            <a:r>
              <a:rPr lang="en-US" sz="1200" kern="1200" baseline="0" dirty="0" smtClean="0">
                <a:solidFill>
                  <a:schemeClr val="tx1"/>
                </a:solidFill>
                <a:latin typeface="+mn-lt"/>
                <a:ea typeface="+mn-ea"/>
                <a:cs typeface="+mn-cs"/>
              </a:rPr>
              <a:t> are all great advantages the best part is the improved cleaning power of our newly formulated laundry detergent.</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9F81B37-94EC-4D37-8347-68F6E798300D}" type="datetimeFigureOut">
              <a:rPr lang="en-US"/>
              <a:pPr>
                <a:defRPr/>
              </a:pPr>
              <a:t>1/14/2014</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365A34F-4516-4205-9DD4-8A90C0A8A45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980DDE6-E4FC-434B-947A-D02AE155B69A}" type="datetimeFigureOut">
              <a:rPr lang="en-US"/>
              <a:pPr>
                <a:defRPr/>
              </a:pPr>
              <a:t>1/14/2014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9A7B13B-3081-42C1-B8F3-329FA8E1A290}"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1CFB637-0010-4F65-ABD0-927B57AE58D2}" type="datetimeFigureOut">
              <a:rPr lang="en-US"/>
              <a:pPr>
                <a:defRPr/>
              </a:pPr>
              <a:t>1/14/2014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8CED2D2-1290-4222-BAFB-0D06FD2C044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B534DED-623A-428F-9931-E34CD4871CE9}" type="datetimeFigureOut">
              <a:rPr lang="en-US"/>
              <a:pPr>
                <a:defRPr/>
              </a:pPr>
              <a:t>1/14/2014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BA9B999-9A7E-4843-BED1-CC50071B83B3}"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D12BE4-C248-405D-919B-6D04C37F2FBD}" type="datetimeFigureOut">
              <a:rPr lang="en-US"/>
              <a:pPr>
                <a:defRPr/>
              </a:pPr>
              <a:t>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BA1479-BAB2-45FE-9B7B-5432DED7C71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D2EA7C0-5FAA-434C-9ED5-FF97EF01F938}" type="datetimeFigureOut">
              <a:rPr lang="en-US"/>
              <a:pPr>
                <a:defRPr/>
              </a:pPr>
              <a:t>1/14/2014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8A5F5CC-F87D-4A5F-B98A-99D259E08C4F}"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62B8DCB-1840-4770-B78C-FB07FF4FC534}" type="datetimeFigureOut">
              <a:rPr lang="en-US"/>
              <a:pPr>
                <a:defRPr/>
              </a:pPr>
              <a:t>1/14/2014</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9E308A6-A11C-48F6-8598-8FA2D2A46CE9}"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1341683-B0E7-4540-A0D6-F69903B2E066}" type="datetimeFigureOut">
              <a:rPr lang="en-US"/>
              <a:pPr>
                <a:defRPr/>
              </a:pPr>
              <a:t>1/14/2014</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4383A0F-5CAE-4D3E-A1FF-869C8EAF3C39}"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62AD904-61E3-4B25-8136-7A70246F8E00}" type="datetimeFigureOut">
              <a:rPr lang="en-US"/>
              <a:pPr>
                <a:defRPr/>
              </a:pPr>
              <a:t>1/14/2014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302127-3778-4AB9-BACA-1F0162AB06E0}"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7288D7E-6919-4AD0-B57C-749A406E67B7}" type="datetimeFigureOut">
              <a:rPr lang="en-US"/>
              <a:pPr>
                <a:defRPr/>
              </a:pPr>
              <a:t>1/14/2014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D4DEDE4-5107-4C15-AAE1-4733C5EA9011}"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E739C15-8E06-4D3A-A1E4-E168B360380A}" type="datetimeFigureOut">
              <a:rPr lang="en-US"/>
              <a:pPr>
                <a:defRPr/>
              </a:pPr>
              <a:t>1/14/2014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C575C63-61FE-4249-A1FF-B2700A512F84}"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DC3D4000-7BF7-41DF-B13B-5E87B503D8BB}" type="datetimeFigureOut">
              <a:rPr lang="en-US"/>
              <a:pPr>
                <a:defRPr/>
              </a:pPr>
              <a:t>1/14/2014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2DDA1097-A088-4199-8212-88F9E8519601}"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28" r:id="rId1"/>
    <p:sldLayoutId id="2147483827" r:id="rId2"/>
    <p:sldLayoutId id="2147483829" r:id="rId3"/>
    <p:sldLayoutId id="2147483826" r:id="rId4"/>
    <p:sldLayoutId id="2147483825" r:id="rId5"/>
    <p:sldLayoutId id="2147483824" r:id="rId6"/>
    <p:sldLayoutId id="2147483823" r:id="rId7"/>
    <p:sldLayoutId id="2147483822" r:id="rId8"/>
    <p:sldLayoutId id="2147483830" r:id="rId9"/>
    <p:sldLayoutId id="2147483821" r:id="rId10"/>
    <p:sldLayoutId id="2147483820" r:id="rId11"/>
  </p:sldLayoutIdLst>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CAN_ENG_snapLogo_1111.png"/>
          <p:cNvPicPr/>
          <p:nvPr/>
        </p:nvPicPr>
        <p:blipFill>
          <a:blip r:embed="rId3" cstate="print"/>
          <a:stretch>
            <a:fillRect/>
          </a:stretch>
        </p:blipFill>
        <p:spPr>
          <a:xfrm>
            <a:off x="2438400" y="1143000"/>
            <a:ext cx="4191000" cy="2819400"/>
          </a:xfrm>
          <a:prstGeom prst="rect">
            <a:avLst/>
          </a:prstGeom>
        </p:spPr>
      </p:pic>
      <p:sp>
        <p:nvSpPr>
          <p:cNvPr id="11" name="Title 10"/>
          <p:cNvSpPr>
            <a:spLocks noGrp="1"/>
          </p:cNvSpPr>
          <p:nvPr>
            <p:ph type="ctrTitle"/>
          </p:nvPr>
        </p:nvSpPr>
        <p:spPr>
          <a:xfrm>
            <a:off x="533400" y="1371600"/>
            <a:ext cx="7851648" cy="4343400"/>
          </a:xfrm>
        </p:spPr>
        <p:txBody>
          <a:bodyPr>
            <a:normAutofit/>
          </a:bodyPr>
          <a:lstStyle/>
          <a:p>
            <a:pPr algn="l"/>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t>
            </a:r>
            <a:br>
              <a:rPr lang="en-US" i="1" dirty="0" smtClean="0"/>
            </a:br>
            <a:r>
              <a:rPr lang="en-US" i="1" dirty="0" smtClean="0"/>
              <a:t>						</a:t>
            </a:r>
            <a:endParaRPr lang="en-US" sz="6000" i="1" dirty="0"/>
          </a:p>
        </p:txBody>
      </p:sp>
      <p:sp>
        <p:nvSpPr>
          <p:cNvPr id="4" name="Subtitle 3"/>
          <p:cNvSpPr>
            <a:spLocks noGrp="1"/>
          </p:cNvSpPr>
          <p:nvPr>
            <p:ph type="subTitle" idx="1"/>
          </p:nvPr>
        </p:nvSpPr>
        <p:spPr>
          <a:xfrm>
            <a:off x="1371600" y="4114800"/>
            <a:ext cx="6400800" cy="1752600"/>
          </a:xfrm>
        </p:spPr>
        <p:txBody>
          <a:bodyPr/>
          <a:lstStyle/>
          <a:p>
            <a:pPr algn="ctr"/>
            <a:r>
              <a:rPr lang="en-US" dirty="0" smtClean="0">
                <a:solidFill>
                  <a:schemeClr val="tx2"/>
                </a:solidFill>
              </a:rPr>
              <a:t>Leigh-Anna Ballard</a:t>
            </a:r>
          </a:p>
          <a:p>
            <a:pPr algn="ctr"/>
            <a:r>
              <a:rPr lang="en-US" dirty="0" smtClean="0">
                <a:solidFill>
                  <a:schemeClr val="tx2"/>
                </a:solidFill>
              </a:rPr>
              <a:t>MA International Convention</a:t>
            </a:r>
          </a:p>
          <a:p>
            <a:pPr algn="ctr"/>
            <a:r>
              <a:rPr lang="en-US" dirty="0" smtClean="0">
                <a:solidFill>
                  <a:schemeClr val="tx2"/>
                </a:solidFill>
              </a:rPr>
              <a:t>August 11, 2013</a:t>
            </a:r>
            <a:endParaRPr lang="en-US" dirty="0">
              <a:solidFill>
                <a:schemeClr val="tx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33400" y="533400"/>
            <a:ext cx="8610600" cy="838200"/>
          </a:xfrm>
        </p:spPr>
        <p:txBody>
          <a:bodyPr/>
          <a:lstStyle/>
          <a:p>
            <a:pPr eaLnBrk="1" hangingPunct="1"/>
            <a:r>
              <a:rPr lang="en-US" sz="3600" dirty="0" smtClean="0">
                <a:latin typeface="Franklin Gothic Demi Cond" pitchFamily="34" charset="0"/>
              </a:rPr>
              <a:t>Snap™ Disinfectant Cleaner</a:t>
            </a:r>
          </a:p>
        </p:txBody>
      </p:sp>
      <p:pic>
        <p:nvPicPr>
          <p:cNvPr id="6" name="Picture 5" descr="USCAN_ENG_snapLogo_1111.png"/>
          <p:cNvPicPr/>
          <p:nvPr/>
        </p:nvPicPr>
        <p:blipFill>
          <a:blip r:embed="rId3" cstate="print"/>
          <a:stretch>
            <a:fillRect/>
          </a:stretch>
        </p:blipFill>
        <p:spPr>
          <a:xfrm>
            <a:off x="7772400" y="5943600"/>
            <a:ext cx="990600" cy="685800"/>
          </a:xfrm>
          <a:prstGeom prst="rect">
            <a:avLst/>
          </a:prstGeom>
        </p:spPr>
      </p:pic>
      <p:sp>
        <p:nvSpPr>
          <p:cNvPr id="9" name="Rectangle 3"/>
          <p:cNvSpPr txBox="1">
            <a:spLocks/>
          </p:cNvSpPr>
          <p:nvPr/>
        </p:nvSpPr>
        <p:spPr bwMode="auto">
          <a:xfrm>
            <a:off x="228600" y="1676400"/>
            <a:ext cx="6553200" cy="438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Primary</a:t>
            </a:r>
            <a:r>
              <a:rPr kumimoji="0" lang="en-US" sz="2800" b="0" i="0" u="none" strike="noStrike" kern="1200" cap="none" spc="0" normalizeH="0" noProof="0" dirty="0" smtClean="0">
                <a:ln>
                  <a:noFill/>
                </a:ln>
                <a:solidFill>
                  <a:schemeClr val="tx1"/>
                </a:solidFill>
                <a:effectLst/>
                <a:uLnTx/>
                <a:uFillTx/>
                <a:latin typeface="Calibri" pitchFamily="34" charset="0"/>
                <a:ea typeface="+mn-ea"/>
                <a:cs typeface="+mn-cs"/>
              </a:rPr>
              <a:t> Benefits:</a:t>
            </a:r>
          </a:p>
          <a:p>
            <a:pPr marL="730250" lvl="1" indent="-273050">
              <a:lnSpc>
                <a:spcPct val="90000"/>
              </a:lnSpc>
              <a:spcBef>
                <a:spcPct val="20000"/>
              </a:spcBef>
              <a:buClr>
                <a:schemeClr val="accent1"/>
              </a:buClr>
              <a:buSzPct val="85000"/>
              <a:buFont typeface="Wingdings 2" pitchFamily="18" charset="2"/>
              <a:buChar cha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Cleans, disinfects</a:t>
            </a:r>
            <a:r>
              <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rPr>
              <a:t> and deodorizes</a:t>
            </a:r>
          </a:p>
          <a:p>
            <a:pPr marL="730250" lvl="1" indent="-273050">
              <a:lnSpc>
                <a:spcPct val="90000"/>
              </a:lnSpc>
              <a:spcBef>
                <a:spcPct val="20000"/>
              </a:spcBef>
              <a:buClr>
                <a:schemeClr val="accent1"/>
              </a:buClr>
              <a:buSzPct val="85000"/>
              <a:buFont typeface="Wingdings 2" pitchFamily="18" charset="2"/>
              <a:buChar char=""/>
            </a:pPr>
            <a:r>
              <a:rPr lang="en-US" sz="2400" baseline="0" dirty="0" smtClean="0">
                <a:latin typeface="Calibri" pitchFamily="34" charset="0"/>
              </a:rPr>
              <a:t>Concentrated</a:t>
            </a:r>
            <a:r>
              <a:rPr lang="en-US" sz="2400" dirty="0" smtClean="0">
                <a:latin typeface="Calibri" pitchFamily="34" charset="0"/>
              </a:rPr>
              <a:t> cleaner, sanitizer, fungicide, </a:t>
            </a:r>
            <a:r>
              <a:rPr lang="en-US" sz="2400" dirty="0" err="1" smtClean="0">
                <a:latin typeface="Calibri" pitchFamily="34" charset="0"/>
              </a:rPr>
              <a:t>virucide</a:t>
            </a:r>
            <a:r>
              <a:rPr lang="en-US" sz="2400" dirty="0" smtClean="0">
                <a:latin typeface="Calibri" pitchFamily="34" charset="0"/>
              </a:rPr>
              <a:t> and </a:t>
            </a:r>
            <a:r>
              <a:rPr lang="en-US" sz="2400" dirty="0" err="1" smtClean="0">
                <a:latin typeface="Calibri" pitchFamily="34" charset="0"/>
              </a:rPr>
              <a:t>mildewstat</a:t>
            </a:r>
            <a:endParaRPr lang="en-US" sz="2400" dirty="0" smtClean="0">
              <a:latin typeface="Calibri" pitchFamily="34" charset="0"/>
            </a:endParaRPr>
          </a:p>
          <a:p>
            <a:pPr marL="730250" lvl="1" indent="-273050">
              <a:lnSpc>
                <a:spcPct val="90000"/>
              </a:lnSpc>
              <a:spcBef>
                <a:spcPct val="20000"/>
              </a:spcBef>
              <a:buClr>
                <a:schemeClr val="accent1"/>
              </a:buClr>
              <a:buSzPct val="85000"/>
              <a:buFont typeface="Wingdings 2" pitchFamily="18" charset="2"/>
              <a:buChar cha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Perfect</a:t>
            </a:r>
            <a:r>
              <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rPr>
              <a:t> for bathrooms, kitchens, hospitals, pet kennels, nursing homes, athletic/recreational facilities, food service establishments</a:t>
            </a:r>
          </a:p>
          <a:p>
            <a:pPr marL="730250" lvl="1" indent="-273050">
              <a:lnSpc>
                <a:spcPct val="90000"/>
              </a:lnSpc>
              <a:spcBef>
                <a:spcPct val="20000"/>
              </a:spcBef>
              <a:buClr>
                <a:schemeClr val="accent1"/>
              </a:buClr>
              <a:buSzPct val="85000"/>
              <a:buFont typeface="Wingdings 2" pitchFamily="18" charset="2"/>
              <a:buChar char=""/>
            </a:pPr>
            <a:r>
              <a:rPr lang="en-US" sz="2400" baseline="0" dirty="0" smtClean="0">
                <a:latin typeface="Calibri" pitchFamily="34" charset="0"/>
              </a:rPr>
              <a:t>Phosphate</a:t>
            </a:r>
            <a:r>
              <a:rPr lang="en-US" sz="2400" dirty="0" smtClean="0">
                <a:latin typeface="Calibri" pitchFamily="34" charset="0"/>
              </a:rPr>
              <a:t> free</a:t>
            </a:r>
          </a:p>
          <a:p>
            <a:pPr marL="730250" lvl="1" indent="-273050">
              <a:lnSpc>
                <a:spcPct val="90000"/>
              </a:lnSpc>
              <a:spcBef>
                <a:spcPct val="20000"/>
              </a:spcBef>
              <a:buClr>
                <a:schemeClr val="accent1"/>
              </a:buClr>
              <a:buSzPct val="85000"/>
              <a:buFont typeface="Wingdings 2" pitchFamily="18" charset="2"/>
              <a:buChar cha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Readily</a:t>
            </a:r>
            <a:r>
              <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rPr>
              <a:t> biodegradable</a:t>
            </a:r>
            <a:endParaRPr lang="en-US" sz="2400" dirty="0" smtClean="0">
              <a:latin typeface="Calibri" pitchFamily="34" charset="0"/>
            </a:endParaRPr>
          </a:p>
          <a:p>
            <a:pPr marL="730250" lvl="1" indent="-273050">
              <a:lnSpc>
                <a:spcPct val="90000"/>
              </a:lnSpc>
              <a:spcBef>
                <a:spcPct val="20000"/>
              </a:spcBef>
              <a:buClr>
                <a:schemeClr val="accent1"/>
              </a:buClr>
              <a:buSzPct val="85000"/>
              <a:buFont typeface="Wingdings 2" pitchFamily="18" charset="2"/>
              <a:buChar char=""/>
            </a:pPr>
            <a:r>
              <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rPr>
              <a:t>EPA-approved disinfectant</a:t>
            </a: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endParaRPr kumimoji="0" lang="en-US" sz="4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pic>
        <p:nvPicPr>
          <p:cNvPr id="8" name="Picture 7" descr="disinfectant on clear.PNG"/>
          <p:cNvPicPr>
            <a:picLocks noChangeAspect="1"/>
          </p:cNvPicPr>
          <p:nvPr/>
        </p:nvPicPr>
        <p:blipFill>
          <a:blip r:embed="rId4" cstate="print"/>
          <a:stretch>
            <a:fillRect/>
          </a:stretch>
        </p:blipFill>
        <p:spPr>
          <a:xfrm>
            <a:off x="5424822" y="304800"/>
            <a:ext cx="3947778" cy="59436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5800" cy="666750"/>
          </a:xfrm>
        </p:spPr>
        <p:txBody>
          <a:bodyPr/>
          <a:lstStyle/>
          <a:p>
            <a:r>
              <a:rPr lang="en-US" sz="3600" dirty="0" smtClean="0">
                <a:latin typeface="Franklin Gothic Demi Cond" pitchFamily="34" charset="0"/>
              </a:rPr>
              <a:t>Snap™ Disinfectant Cleaner</a:t>
            </a:r>
            <a:endParaRPr lang="en-US" sz="3600" dirty="0"/>
          </a:p>
        </p:txBody>
      </p:sp>
      <p:sp>
        <p:nvSpPr>
          <p:cNvPr id="3" name="Content Placeholder 2"/>
          <p:cNvSpPr>
            <a:spLocks noGrp="1"/>
          </p:cNvSpPr>
          <p:nvPr>
            <p:ph idx="1"/>
          </p:nvPr>
        </p:nvSpPr>
        <p:spPr>
          <a:xfrm>
            <a:off x="457200" y="1447800"/>
            <a:ext cx="8229600" cy="4876801"/>
          </a:xfrm>
        </p:spPr>
        <p:txBody>
          <a:bodyPr/>
          <a:lstStyle/>
          <a:p>
            <a:r>
              <a:rPr lang="en-US" sz="2800" dirty="0" smtClean="0">
                <a:latin typeface="+mj-lt"/>
              </a:rPr>
              <a:t>Primary Uses:</a:t>
            </a:r>
          </a:p>
          <a:p>
            <a:pPr lvl="1"/>
            <a:r>
              <a:rPr lang="en-US" altLang="zh-TW" dirty="0" smtClean="0">
                <a:latin typeface="+mj-lt"/>
                <a:ea typeface="新細明體" pitchFamily="18" charset="-128"/>
              </a:rPr>
              <a:t>Disinfect hard, non-porous, inanimate and environmental surfaces such as</a:t>
            </a:r>
          </a:p>
          <a:p>
            <a:pPr lvl="2"/>
            <a:r>
              <a:rPr lang="en-US" dirty="0" smtClean="0">
                <a:latin typeface="+mj-lt"/>
                <a:ea typeface="新細明體" pitchFamily="18" charset="-128"/>
              </a:rPr>
              <a:t>Floors</a:t>
            </a:r>
          </a:p>
          <a:p>
            <a:pPr lvl="2"/>
            <a:r>
              <a:rPr lang="en-US" dirty="0" smtClean="0">
                <a:latin typeface="+mj-lt"/>
                <a:ea typeface="新細明體" pitchFamily="18" charset="-128"/>
              </a:rPr>
              <a:t>Walls</a:t>
            </a:r>
          </a:p>
          <a:p>
            <a:pPr lvl="2"/>
            <a:r>
              <a:rPr lang="en-US" dirty="0" smtClean="0">
                <a:latin typeface="+mj-lt"/>
                <a:ea typeface="新細明體" pitchFamily="18" charset="-128"/>
              </a:rPr>
              <a:t>Metals surfaces</a:t>
            </a:r>
          </a:p>
          <a:p>
            <a:pPr lvl="2"/>
            <a:r>
              <a:rPr lang="en-US" dirty="0" smtClean="0">
                <a:latin typeface="+mj-lt"/>
                <a:ea typeface="新細明體" pitchFamily="18" charset="-128"/>
              </a:rPr>
              <a:t>Glazed porcelain and ceramic tile</a:t>
            </a:r>
          </a:p>
          <a:p>
            <a:pPr lvl="2"/>
            <a:r>
              <a:rPr lang="en-US" dirty="0" smtClean="0">
                <a:latin typeface="+mj-lt"/>
                <a:ea typeface="新細明體" pitchFamily="18" charset="-128"/>
              </a:rPr>
              <a:t>Plastic surfaces</a:t>
            </a:r>
          </a:p>
          <a:p>
            <a:pPr lvl="2"/>
            <a:r>
              <a:rPr lang="en-US" dirty="0" smtClean="0">
                <a:latin typeface="+mj-lt"/>
                <a:ea typeface="新細明體" pitchFamily="18" charset="-128"/>
              </a:rPr>
              <a:t>Vinyl surfaces</a:t>
            </a:r>
          </a:p>
          <a:p>
            <a:pPr lvl="2"/>
            <a:r>
              <a:rPr lang="en-US" dirty="0" smtClean="0">
                <a:latin typeface="+mj-lt"/>
                <a:ea typeface="新細明體" pitchFamily="18" charset="-128"/>
              </a:rPr>
              <a:t>Chrome surfaces</a:t>
            </a:r>
          </a:p>
          <a:p>
            <a:pPr lvl="1"/>
            <a:r>
              <a:rPr lang="en-US" dirty="0" smtClean="0">
                <a:latin typeface="+mj-lt"/>
              </a:rPr>
              <a:t>Also can be used effectively against bactericidal, fungicidal and virucidal activity</a:t>
            </a:r>
          </a:p>
          <a:p>
            <a:pPr lvl="1"/>
            <a:endParaRPr lang="en-US" sz="2000" dirty="0" smtClean="0">
              <a:latin typeface="+mj-lt"/>
            </a:endParaRPr>
          </a:p>
          <a:p>
            <a:pPr lvl="1"/>
            <a:endParaRPr lang="en-US" sz="2000" dirty="0" smtClean="0">
              <a:latin typeface="+mj-lt"/>
            </a:endParaRPr>
          </a:p>
          <a:p>
            <a:endParaRPr lang="en-US" dirty="0"/>
          </a:p>
        </p:txBody>
      </p:sp>
      <p:pic>
        <p:nvPicPr>
          <p:cNvPr id="4" name="Picture 3" descr="USCAN_ENG_snapLogo_1111.png"/>
          <p:cNvPicPr/>
          <p:nvPr/>
        </p:nvPicPr>
        <p:blipFill>
          <a:blip r:embed="rId2" cstate="print"/>
          <a:stretch>
            <a:fillRect/>
          </a:stretch>
        </p:blipFill>
        <p:spPr>
          <a:xfrm>
            <a:off x="7772400" y="5943600"/>
            <a:ext cx="990600" cy="6858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4400" dirty="0" smtClean="0"/>
              <a:t>Savings with Snap Disinfectant</a:t>
            </a:r>
            <a:endParaRPr lang="en-US" sz="4400" dirty="0"/>
          </a:p>
        </p:txBody>
      </p:sp>
      <p:sp>
        <p:nvSpPr>
          <p:cNvPr id="3" name="Content Placeholder 2"/>
          <p:cNvSpPr>
            <a:spLocks noGrp="1"/>
          </p:cNvSpPr>
          <p:nvPr>
            <p:ph idx="1"/>
          </p:nvPr>
        </p:nvSpPr>
        <p:spPr>
          <a:xfrm>
            <a:off x="457200" y="1600200"/>
            <a:ext cx="8229600" cy="4389437"/>
          </a:xfrm>
        </p:spPr>
        <p:txBody>
          <a:bodyPr/>
          <a:lstStyle/>
          <a:p>
            <a:r>
              <a:rPr lang="en-US" dirty="0" smtClean="0">
                <a:latin typeface="+mj-lt"/>
              </a:rPr>
              <a:t>One bottle can replace up to 32 bottles of the leading anti-bacterial all-purpose spray</a:t>
            </a:r>
          </a:p>
          <a:p>
            <a:r>
              <a:rPr lang="en-US" dirty="0" smtClean="0">
                <a:latin typeface="+mj-lt"/>
              </a:rPr>
              <a:t>Over $100 in savings!</a:t>
            </a:r>
            <a:endParaRPr lang="en-US" dirty="0">
              <a:latin typeface="+mj-lt"/>
            </a:endParaRPr>
          </a:p>
        </p:txBody>
      </p:sp>
      <p:pic>
        <p:nvPicPr>
          <p:cNvPr id="3074" name="Picture 2"/>
          <p:cNvPicPr>
            <a:picLocks noChangeAspect="1" noChangeArrowheads="1"/>
          </p:cNvPicPr>
          <p:nvPr/>
        </p:nvPicPr>
        <p:blipFill>
          <a:blip r:embed="rId2" cstate="print"/>
          <a:srcRect/>
          <a:stretch>
            <a:fillRect/>
          </a:stretch>
        </p:blipFill>
        <p:spPr bwMode="auto">
          <a:xfrm>
            <a:off x="381000" y="2971800"/>
            <a:ext cx="8458200" cy="358466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04800" y="457200"/>
            <a:ext cx="8153400" cy="1371600"/>
          </a:xfrm>
        </p:spPr>
        <p:txBody>
          <a:bodyPr/>
          <a:lstStyle/>
          <a:p>
            <a:pPr algn="ctr" eaLnBrk="1" hangingPunct="1"/>
            <a:r>
              <a:rPr lang="en-US" sz="4000" dirty="0" smtClean="0">
                <a:latin typeface="Franklin Gothic Demi Cond" pitchFamily="34" charset="0"/>
              </a:rPr>
              <a:t>Snap™ Crystal Clean Automatic Dishwashing Crystals</a:t>
            </a:r>
          </a:p>
        </p:txBody>
      </p:sp>
      <p:pic>
        <p:nvPicPr>
          <p:cNvPr id="6" name="Picture 5" descr="USCAN_ENG_snapLogo_1111.png"/>
          <p:cNvPicPr/>
          <p:nvPr/>
        </p:nvPicPr>
        <p:blipFill>
          <a:blip r:embed="rId3" cstate="print"/>
          <a:stretch>
            <a:fillRect/>
          </a:stretch>
        </p:blipFill>
        <p:spPr>
          <a:xfrm>
            <a:off x="7772400" y="5943600"/>
            <a:ext cx="990600" cy="685800"/>
          </a:xfrm>
          <a:prstGeom prst="rect">
            <a:avLst/>
          </a:prstGeom>
        </p:spPr>
      </p:pic>
      <p:pic>
        <p:nvPicPr>
          <p:cNvPr id="7" name="Picture 6" descr="Crystal Clean Automatic Dishwashing Crystals.png"/>
          <p:cNvPicPr>
            <a:picLocks noChangeAspect="1"/>
          </p:cNvPicPr>
          <p:nvPr/>
        </p:nvPicPr>
        <p:blipFill>
          <a:blip r:embed="rId4" cstate="print"/>
          <a:stretch>
            <a:fillRect/>
          </a:stretch>
        </p:blipFill>
        <p:spPr>
          <a:xfrm>
            <a:off x="6781800" y="1143000"/>
            <a:ext cx="2256282" cy="6400800"/>
          </a:xfrm>
          <a:prstGeom prst="rect">
            <a:avLst/>
          </a:prstGeom>
        </p:spPr>
      </p:pic>
      <p:sp>
        <p:nvSpPr>
          <p:cNvPr id="8" name="Content Placeholder 2"/>
          <p:cNvSpPr>
            <a:spLocks noGrp="1"/>
          </p:cNvSpPr>
          <p:nvPr>
            <p:ph idx="1"/>
          </p:nvPr>
        </p:nvSpPr>
        <p:spPr>
          <a:xfrm>
            <a:off x="228600" y="1828799"/>
            <a:ext cx="6781800" cy="4876801"/>
          </a:xfrm>
        </p:spPr>
        <p:txBody>
          <a:bodyPr/>
          <a:lstStyle/>
          <a:p>
            <a:r>
              <a:rPr lang="en-US" dirty="0" smtClean="0">
                <a:latin typeface="+mj-lt"/>
              </a:rPr>
              <a:t>Primary Benefits:</a:t>
            </a:r>
          </a:p>
          <a:p>
            <a:pPr lvl="1"/>
            <a:r>
              <a:rPr lang="en-US" sz="2200" dirty="0" smtClean="0">
                <a:latin typeface="+mj-lt"/>
              </a:rPr>
              <a:t>Blasts off dried foods and baked-on solids without the need to pre-wash </a:t>
            </a:r>
          </a:p>
          <a:p>
            <a:pPr lvl="1"/>
            <a:r>
              <a:rPr lang="en-US" sz="2200" dirty="0" smtClean="0">
                <a:latin typeface="+mj-lt"/>
              </a:rPr>
              <a:t>Increased rinsing action eliminates water spots and residue </a:t>
            </a:r>
          </a:p>
          <a:p>
            <a:pPr lvl="1"/>
            <a:r>
              <a:rPr lang="en-US" sz="2200" dirty="0" smtClean="0">
                <a:latin typeface="+mj-lt"/>
              </a:rPr>
              <a:t>Safe for dishwasher-safe porcelain and fine china </a:t>
            </a:r>
          </a:p>
          <a:p>
            <a:pPr lvl="1"/>
            <a:r>
              <a:rPr lang="en-US" sz="2200" dirty="0" smtClean="0">
                <a:latin typeface="+mj-lt"/>
              </a:rPr>
              <a:t>Will not tarnish pots and pans</a:t>
            </a:r>
          </a:p>
          <a:p>
            <a:pPr lvl="1"/>
            <a:r>
              <a:rPr lang="en-US" sz="2200" dirty="0" smtClean="0">
                <a:latin typeface="+mj-lt"/>
              </a:rPr>
              <a:t>Concentrated</a:t>
            </a:r>
          </a:p>
          <a:p>
            <a:pPr lvl="1"/>
            <a:r>
              <a:rPr lang="en-US" sz="2200" dirty="0" smtClean="0">
                <a:latin typeface="+mj-lt"/>
              </a:rPr>
              <a:t>Economical</a:t>
            </a:r>
          </a:p>
          <a:p>
            <a:pPr lvl="1"/>
            <a:r>
              <a:rPr lang="en-US" sz="2200" dirty="0" smtClean="0">
                <a:latin typeface="+mj-lt"/>
              </a:rPr>
              <a:t>Biodegradable, phosphate free </a:t>
            </a:r>
          </a:p>
          <a:p>
            <a:pPr lvl="1"/>
            <a:r>
              <a:rPr lang="en-US" sz="2200" dirty="0" smtClean="0">
                <a:latin typeface="+mj-lt"/>
              </a:rPr>
              <a:t>Safe for septic systems</a:t>
            </a:r>
          </a:p>
          <a:p>
            <a:pPr lvl="1"/>
            <a:endParaRPr lang="en-US" sz="2200" dirty="0" smtClean="0">
              <a:latin typeface="+mj-lt"/>
            </a:endParaRPr>
          </a:p>
          <a:p>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33400" y="1828800"/>
            <a:ext cx="8229600" cy="762000"/>
          </a:xfrm>
        </p:spPr>
        <p:txBody>
          <a:bodyPr/>
          <a:lstStyle/>
          <a:p>
            <a:pPr eaLnBrk="1" hangingPunct="1"/>
            <a:r>
              <a:rPr lang="en-US" sz="2800" dirty="0" smtClean="0"/>
              <a:t>		  Before</a:t>
            </a:r>
            <a:r>
              <a:rPr lang="en-US" sz="4000" dirty="0" smtClean="0">
                <a:latin typeface="Garamond" pitchFamily="18" charset="0"/>
              </a:rPr>
              <a:t>		   </a:t>
            </a:r>
            <a:r>
              <a:rPr lang="en-US" sz="3200" dirty="0" smtClean="0"/>
              <a:t>After</a:t>
            </a:r>
          </a:p>
        </p:txBody>
      </p:sp>
      <p:pic>
        <p:nvPicPr>
          <p:cNvPr id="8" name="Picture 7" descr="USCAN_ENG_snapLogo_1111.png"/>
          <p:cNvPicPr/>
          <p:nvPr/>
        </p:nvPicPr>
        <p:blipFill>
          <a:blip r:embed="rId3" cstate="print"/>
          <a:stretch>
            <a:fillRect/>
          </a:stretch>
        </p:blipFill>
        <p:spPr>
          <a:xfrm>
            <a:off x="7772400" y="5943600"/>
            <a:ext cx="990600" cy="685800"/>
          </a:xfrm>
          <a:prstGeom prst="rect">
            <a:avLst/>
          </a:prstGeom>
        </p:spPr>
      </p:pic>
      <p:pic>
        <p:nvPicPr>
          <p:cNvPr id="6" name="Picture 5" descr="before and after shots for snap 009.jpg"/>
          <p:cNvPicPr/>
          <p:nvPr/>
        </p:nvPicPr>
        <p:blipFill>
          <a:blip r:embed="rId4" cstate="print"/>
          <a:stretch>
            <a:fillRect/>
          </a:stretch>
        </p:blipFill>
        <p:spPr>
          <a:xfrm>
            <a:off x="1905000" y="2667000"/>
            <a:ext cx="2362200" cy="3729409"/>
          </a:xfrm>
          <a:prstGeom prst="rect">
            <a:avLst/>
          </a:prstGeom>
        </p:spPr>
      </p:pic>
      <p:pic>
        <p:nvPicPr>
          <p:cNvPr id="9" name="Picture 8" descr="before and after shots for snap 031.jpg"/>
          <p:cNvPicPr/>
          <p:nvPr/>
        </p:nvPicPr>
        <p:blipFill>
          <a:blip r:embed="rId5" cstate="print"/>
          <a:stretch>
            <a:fillRect/>
          </a:stretch>
        </p:blipFill>
        <p:spPr>
          <a:xfrm>
            <a:off x="4724400" y="2667000"/>
            <a:ext cx="2466975" cy="3733800"/>
          </a:xfrm>
          <a:prstGeom prst="rect">
            <a:avLst/>
          </a:prstGeom>
        </p:spPr>
      </p:pic>
      <p:sp>
        <p:nvSpPr>
          <p:cNvPr id="7" name="Title 1"/>
          <p:cNvSpPr txBox="1">
            <a:spLocks/>
          </p:cNvSpPr>
          <p:nvPr/>
        </p:nvSpPr>
        <p:spPr bwMode="auto">
          <a:xfrm>
            <a:off x="381000" y="914400"/>
            <a:ext cx="8305800" cy="914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Franklin Gothic Demi Cond" pitchFamily="34" charset="0"/>
                <a:ea typeface="+mj-ea"/>
                <a:cs typeface="+mj-cs"/>
              </a:rPr>
              <a:t>Snap™ Crystal Clean Automatic </a:t>
            </a:r>
            <a:br>
              <a:rPr kumimoji="0" lang="en-US" sz="3200" b="0" i="0" u="none" strike="noStrike" kern="1200" cap="none" spc="0" normalizeH="0" baseline="0" noProof="0" dirty="0" smtClean="0">
                <a:ln>
                  <a:noFill/>
                </a:ln>
                <a:solidFill>
                  <a:schemeClr val="tx2"/>
                </a:solidFill>
                <a:effectLst/>
                <a:uLnTx/>
                <a:uFillTx/>
                <a:latin typeface="Franklin Gothic Demi Cond" pitchFamily="34" charset="0"/>
                <a:ea typeface="+mj-ea"/>
                <a:cs typeface="+mj-cs"/>
              </a:rPr>
            </a:br>
            <a:r>
              <a:rPr kumimoji="0" lang="en-US" sz="3200" b="0" i="0" u="none" strike="noStrike" kern="1200" cap="none" spc="0" normalizeH="0" baseline="0" noProof="0" dirty="0" smtClean="0">
                <a:ln>
                  <a:noFill/>
                </a:ln>
                <a:solidFill>
                  <a:schemeClr val="tx2"/>
                </a:solidFill>
                <a:effectLst/>
                <a:uLnTx/>
                <a:uFillTx/>
                <a:latin typeface="Franklin Gothic Demi Cond" pitchFamily="34" charset="0"/>
                <a:ea typeface="+mj-ea"/>
                <a:cs typeface="+mj-cs"/>
              </a:rPr>
              <a:t>Dishwashing Crystals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1143000"/>
          </a:xfrm>
        </p:spPr>
        <p:txBody>
          <a:bodyPr/>
          <a:lstStyle/>
          <a:p>
            <a:r>
              <a:rPr lang="en-US" sz="4000" dirty="0" smtClean="0"/>
              <a:t>Savings with Snap Crystal Clean Automatic Dishwashing Crystals</a:t>
            </a:r>
            <a:endParaRPr lang="en-US" sz="4000" dirty="0"/>
          </a:p>
        </p:txBody>
      </p:sp>
      <p:sp>
        <p:nvSpPr>
          <p:cNvPr id="3" name="Content Placeholder 2"/>
          <p:cNvSpPr>
            <a:spLocks noGrp="1"/>
          </p:cNvSpPr>
          <p:nvPr>
            <p:ph idx="1"/>
          </p:nvPr>
        </p:nvSpPr>
        <p:spPr>
          <a:xfrm>
            <a:off x="457200" y="1981200"/>
            <a:ext cx="8229600" cy="1447800"/>
          </a:xfrm>
        </p:spPr>
        <p:txBody>
          <a:bodyPr/>
          <a:lstStyle/>
          <a:p>
            <a:r>
              <a:rPr lang="en-US" dirty="0" smtClean="0">
                <a:latin typeface="+mj-lt"/>
              </a:rPr>
              <a:t>One will clean up to 120 loads of dishes – replacing up to 6 competitor containers.</a:t>
            </a:r>
          </a:p>
          <a:p>
            <a:r>
              <a:rPr lang="en-US" dirty="0" smtClean="0">
                <a:latin typeface="+mj-lt"/>
              </a:rPr>
              <a:t>Over $31 in savings!</a:t>
            </a:r>
          </a:p>
        </p:txBody>
      </p:sp>
      <p:pic>
        <p:nvPicPr>
          <p:cNvPr id="5" name="Picture 4"/>
          <p:cNvPicPr/>
          <p:nvPr/>
        </p:nvPicPr>
        <p:blipFill>
          <a:blip r:embed="rId2" cstate="print"/>
          <a:srcRect/>
          <a:stretch>
            <a:fillRect/>
          </a:stretch>
        </p:blipFill>
        <p:spPr bwMode="auto">
          <a:xfrm>
            <a:off x="533400" y="3352800"/>
            <a:ext cx="7924800" cy="312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5800" cy="666750"/>
          </a:xfrm>
        </p:spPr>
        <p:txBody>
          <a:bodyPr/>
          <a:lstStyle/>
          <a:p>
            <a:r>
              <a:rPr lang="en-US" sz="3200" dirty="0" smtClean="0">
                <a:latin typeface="Franklin Gothic Demi Cond" pitchFamily="34" charset="0"/>
              </a:rPr>
              <a:t>Snap™ Triple Enzyme 3X Laundry Detergent</a:t>
            </a:r>
            <a:endParaRPr lang="en-US" sz="3200" dirty="0"/>
          </a:p>
        </p:txBody>
      </p:sp>
      <p:sp>
        <p:nvSpPr>
          <p:cNvPr id="3" name="Content Placeholder 2"/>
          <p:cNvSpPr>
            <a:spLocks noGrp="1"/>
          </p:cNvSpPr>
          <p:nvPr>
            <p:ph idx="1"/>
          </p:nvPr>
        </p:nvSpPr>
        <p:spPr>
          <a:xfrm>
            <a:off x="457200" y="1447800"/>
            <a:ext cx="5486400" cy="4876801"/>
          </a:xfrm>
        </p:spPr>
        <p:txBody>
          <a:bodyPr/>
          <a:lstStyle/>
          <a:p>
            <a:r>
              <a:rPr lang="en-US" dirty="0" smtClean="0">
                <a:latin typeface="+mj-lt"/>
              </a:rPr>
              <a:t>Primary Benefits:</a:t>
            </a:r>
          </a:p>
          <a:p>
            <a:pPr lvl="1"/>
            <a:r>
              <a:rPr lang="en-US" dirty="0" smtClean="0">
                <a:latin typeface="+mj-lt"/>
              </a:rPr>
              <a:t>Triple enzyme stain-fighting power lifts oil, starch and protein-based stains</a:t>
            </a:r>
          </a:p>
          <a:p>
            <a:pPr lvl="1"/>
            <a:r>
              <a:rPr lang="en-US" dirty="0" smtClean="0">
                <a:latin typeface="+mj-lt"/>
              </a:rPr>
              <a:t>Odor-neutralizing formula</a:t>
            </a:r>
          </a:p>
          <a:p>
            <a:pPr lvl="1"/>
            <a:r>
              <a:rPr lang="en-US" dirty="0" smtClean="0">
                <a:latin typeface="+mj-lt"/>
              </a:rPr>
              <a:t>Increases whitening and color brightening power</a:t>
            </a:r>
          </a:p>
          <a:p>
            <a:pPr lvl="1"/>
            <a:r>
              <a:rPr lang="en-US" dirty="0" smtClean="0">
                <a:latin typeface="+mj-lt"/>
              </a:rPr>
              <a:t>Cleans in all water temperatures </a:t>
            </a:r>
          </a:p>
          <a:p>
            <a:pPr lvl="1"/>
            <a:r>
              <a:rPr lang="en-US" dirty="0" smtClean="0">
                <a:latin typeface="+mj-lt"/>
              </a:rPr>
              <a:t>For use in standard and HE washing machines </a:t>
            </a:r>
          </a:p>
          <a:p>
            <a:pPr lvl="1"/>
            <a:r>
              <a:rPr lang="en-US" dirty="0" smtClean="0">
                <a:latin typeface="+mj-lt"/>
              </a:rPr>
              <a:t>Economical</a:t>
            </a:r>
          </a:p>
          <a:p>
            <a:pPr lvl="1"/>
            <a:r>
              <a:rPr lang="en-US" dirty="0" smtClean="0">
                <a:latin typeface="+mj-lt"/>
              </a:rPr>
              <a:t>Environmentally friendly</a:t>
            </a:r>
          </a:p>
          <a:p>
            <a:endParaRPr lang="en-US" dirty="0"/>
          </a:p>
        </p:txBody>
      </p:sp>
      <p:pic>
        <p:nvPicPr>
          <p:cNvPr id="4" name="Picture 3" descr="Triple Enzyme 3X Laundry Detergent.png"/>
          <p:cNvPicPr>
            <a:picLocks noChangeAspect="1"/>
          </p:cNvPicPr>
          <p:nvPr/>
        </p:nvPicPr>
        <p:blipFill>
          <a:blip r:embed="rId3" cstate="print"/>
          <a:stretch>
            <a:fillRect/>
          </a:stretch>
        </p:blipFill>
        <p:spPr>
          <a:xfrm>
            <a:off x="6019800" y="1219200"/>
            <a:ext cx="2502831" cy="6248400"/>
          </a:xfrm>
          <a:prstGeom prst="rect">
            <a:avLst/>
          </a:prstGeom>
        </p:spPr>
      </p:pic>
      <p:pic>
        <p:nvPicPr>
          <p:cNvPr id="5" name="Picture 4" descr="USCAN_ENG_snapLogo_1111.png"/>
          <p:cNvPicPr/>
          <p:nvPr/>
        </p:nvPicPr>
        <p:blipFill>
          <a:blip r:embed="rId4" cstate="print"/>
          <a:stretch>
            <a:fillRect/>
          </a:stretch>
        </p:blipFill>
        <p:spPr>
          <a:xfrm>
            <a:off x="7772400" y="5943600"/>
            <a:ext cx="990600" cy="6858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229600" cy="1143000"/>
          </a:xfrm>
        </p:spPr>
        <p:txBody>
          <a:bodyPr/>
          <a:lstStyle/>
          <a:p>
            <a:r>
              <a:rPr lang="en-US" sz="3600" dirty="0" smtClean="0"/>
              <a:t>Savings with Snap Triple Enzyme 3X </a:t>
            </a:r>
            <a:br>
              <a:rPr lang="en-US" sz="3600" dirty="0" smtClean="0"/>
            </a:br>
            <a:r>
              <a:rPr lang="en-US" sz="3600" dirty="0" smtClean="0"/>
              <a:t>Laundry Detergent</a:t>
            </a:r>
            <a:endParaRPr lang="en-US" sz="3600" dirty="0"/>
          </a:p>
        </p:txBody>
      </p:sp>
      <p:sp>
        <p:nvSpPr>
          <p:cNvPr id="3" name="Content Placeholder 2"/>
          <p:cNvSpPr>
            <a:spLocks noGrp="1"/>
          </p:cNvSpPr>
          <p:nvPr>
            <p:ph idx="1"/>
          </p:nvPr>
        </p:nvSpPr>
        <p:spPr>
          <a:xfrm>
            <a:off x="457200" y="1782763"/>
            <a:ext cx="8229600" cy="4389437"/>
          </a:xfrm>
        </p:spPr>
        <p:txBody>
          <a:bodyPr/>
          <a:lstStyle/>
          <a:p>
            <a:r>
              <a:rPr lang="en-US" sz="2400" b="1" u="sng" dirty="0" smtClean="0">
                <a:latin typeface="+mj-lt"/>
              </a:rPr>
              <a:t>More than twice </a:t>
            </a:r>
            <a:r>
              <a:rPr lang="en-US" sz="2400" dirty="0" smtClean="0">
                <a:latin typeface="+mj-lt"/>
              </a:rPr>
              <a:t>as many loads as the leading 50-ounce bottle of HE laundry detergent</a:t>
            </a:r>
          </a:p>
          <a:p>
            <a:r>
              <a:rPr lang="en-US" sz="2400" dirty="0" smtClean="0">
                <a:latin typeface="+mj-lt"/>
              </a:rPr>
              <a:t>Save </a:t>
            </a:r>
            <a:r>
              <a:rPr lang="en-US" sz="2400" b="1" u="sng" dirty="0" smtClean="0">
                <a:latin typeface="+mj-lt"/>
              </a:rPr>
              <a:t>half the cost</a:t>
            </a:r>
            <a:r>
              <a:rPr lang="en-US" sz="2400" dirty="0" smtClean="0">
                <a:latin typeface="+mj-lt"/>
              </a:rPr>
              <a:t> per load as compared to the leading HE detergent</a:t>
            </a:r>
            <a:endParaRPr lang="en-US" sz="2400" b="1" u="sng" dirty="0">
              <a:latin typeface="+mj-lt"/>
            </a:endParaRPr>
          </a:p>
        </p:txBody>
      </p:sp>
      <p:pic>
        <p:nvPicPr>
          <p:cNvPr id="4098" name="Picture 2"/>
          <p:cNvPicPr>
            <a:picLocks noChangeAspect="1" noChangeArrowheads="1"/>
          </p:cNvPicPr>
          <p:nvPr/>
        </p:nvPicPr>
        <p:blipFill>
          <a:blip r:embed="rId2" cstate="print"/>
          <a:srcRect/>
          <a:stretch>
            <a:fillRect/>
          </a:stretch>
        </p:blipFill>
        <p:spPr bwMode="auto">
          <a:xfrm>
            <a:off x="381000" y="3378712"/>
            <a:ext cx="8305800" cy="3326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5800" cy="666750"/>
          </a:xfrm>
        </p:spPr>
        <p:txBody>
          <a:bodyPr/>
          <a:lstStyle/>
          <a:p>
            <a:r>
              <a:rPr lang="en-US" sz="3200" dirty="0" smtClean="0">
                <a:latin typeface="Franklin Gothic Demi Cond" pitchFamily="34" charset="0"/>
              </a:rPr>
              <a:t>Snap™ Fabric Softener</a:t>
            </a:r>
            <a:endParaRPr lang="en-US" sz="3200" dirty="0"/>
          </a:p>
        </p:txBody>
      </p:sp>
      <p:sp>
        <p:nvSpPr>
          <p:cNvPr id="3" name="Content Placeholder 2"/>
          <p:cNvSpPr>
            <a:spLocks noGrp="1"/>
          </p:cNvSpPr>
          <p:nvPr>
            <p:ph idx="1"/>
          </p:nvPr>
        </p:nvSpPr>
        <p:spPr>
          <a:xfrm>
            <a:off x="457200" y="1447800"/>
            <a:ext cx="5486400" cy="4876801"/>
          </a:xfrm>
        </p:spPr>
        <p:txBody>
          <a:bodyPr/>
          <a:lstStyle/>
          <a:p>
            <a:r>
              <a:rPr lang="en-US" dirty="0" smtClean="0">
                <a:latin typeface="+mj-lt"/>
              </a:rPr>
              <a:t>Primary Benefits:</a:t>
            </a:r>
          </a:p>
          <a:p>
            <a:pPr lvl="1"/>
            <a:r>
              <a:rPr lang="en-US" dirty="0" smtClean="0">
                <a:latin typeface="+mj-lt"/>
              </a:rPr>
              <a:t>Eliminates static cling</a:t>
            </a:r>
          </a:p>
          <a:p>
            <a:pPr lvl="1"/>
            <a:r>
              <a:rPr lang="en-US" dirty="0" smtClean="0">
                <a:latin typeface="+mj-lt"/>
              </a:rPr>
              <a:t>Leaves clothes fresh and amazingly soft</a:t>
            </a:r>
          </a:p>
          <a:p>
            <a:pPr lvl="1"/>
            <a:r>
              <a:rPr lang="en-US" dirty="0" smtClean="0">
                <a:latin typeface="+mj-lt"/>
              </a:rPr>
              <a:t>Freshens up hampers, gym bags and smelly shoes</a:t>
            </a:r>
          </a:p>
          <a:p>
            <a:pPr lvl="1"/>
            <a:r>
              <a:rPr lang="en-US" dirty="0" smtClean="0">
                <a:latin typeface="+mj-lt"/>
              </a:rPr>
              <a:t>Freshen up pet bedding</a:t>
            </a:r>
          </a:p>
          <a:p>
            <a:pPr lvl="1"/>
            <a:r>
              <a:rPr lang="en-US" dirty="0" smtClean="0">
                <a:latin typeface="+mj-lt"/>
              </a:rPr>
              <a:t>Deodorizes and removes static from carpet</a:t>
            </a:r>
          </a:p>
          <a:p>
            <a:pPr lvl="1"/>
            <a:r>
              <a:rPr lang="en-US" dirty="0" smtClean="0">
                <a:latin typeface="+mj-lt"/>
              </a:rPr>
              <a:t>Highly concentrated</a:t>
            </a:r>
          </a:p>
          <a:p>
            <a:pPr lvl="1"/>
            <a:r>
              <a:rPr lang="en-US" dirty="0" smtClean="0">
                <a:latin typeface="+mj-lt"/>
              </a:rPr>
              <a:t>Environmentally friendly</a:t>
            </a:r>
          </a:p>
          <a:p>
            <a:endParaRPr lang="en-US" dirty="0"/>
          </a:p>
        </p:txBody>
      </p:sp>
      <p:pic>
        <p:nvPicPr>
          <p:cNvPr id="5" name="Picture 4" descr="USCAN_ENG_snapLogo_1111.png"/>
          <p:cNvPicPr/>
          <p:nvPr/>
        </p:nvPicPr>
        <p:blipFill>
          <a:blip r:embed="rId3" cstate="print"/>
          <a:stretch>
            <a:fillRect/>
          </a:stretch>
        </p:blipFill>
        <p:spPr>
          <a:xfrm>
            <a:off x="7772400" y="5943600"/>
            <a:ext cx="990600" cy="685800"/>
          </a:xfrm>
          <a:prstGeom prst="rect">
            <a:avLst/>
          </a:prstGeom>
        </p:spPr>
      </p:pic>
      <p:pic>
        <p:nvPicPr>
          <p:cNvPr id="7" name="Picture 6" descr="Snap Fabric Softener.PNG"/>
          <p:cNvPicPr>
            <a:picLocks noChangeAspect="1"/>
          </p:cNvPicPr>
          <p:nvPr/>
        </p:nvPicPr>
        <p:blipFill>
          <a:blip r:embed="rId4" cstate="print"/>
          <a:stretch>
            <a:fillRect/>
          </a:stretch>
        </p:blipFill>
        <p:spPr>
          <a:xfrm>
            <a:off x="6314780" y="1066800"/>
            <a:ext cx="2267246" cy="48006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229600" cy="1143000"/>
          </a:xfrm>
        </p:spPr>
        <p:txBody>
          <a:bodyPr/>
          <a:lstStyle/>
          <a:p>
            <a:r>
              <a:rPr lang="en-US" sz="3600" dirty="0" smtClean="0"/>
              <a:t>Savings with Snap Triple Enzyme 3X </a:t>
            </a:r>
            <a:br>
              <a:rPr lang="en-US" sz="3600" dirty="0" smtClean="0"/>
            </a:br>
            <a:r>
              <a:rPr lang="en-US" sz="3600" dirty="0" smtClean="0"/>
              <a:t>Laundry Detergent</a:t>
            </a:r>
            <a:endParaRPr lang="en-US" sz="3600" dirty="0"/>
          </a:p>
        </p:txBody>
      </p:sp>
      <p:sp>
        <p:nvSpPr>
          <p:cNvPr id="3" name="Content Placeholder 2"/>
          <p:cNvSpPr>
            <a:spLocks noGrp="1"/>
          </p:cNvSpPr>
          <p:nvPr>
            <p:ph idx="1"/>
          </p:nvPr>
        </p:nvSpPr>
        <p:spPr>
          <a:xfrm>
            <a:off x="457200" y="1782763"/>
            <a:ext cx="8229600" cy="1341437"/>
          </a:xfrm>
        </p:spPr>
        <p:txBody>
          <a:bodyPr/>
          <a:lstStyle/>
          <a:p>
            <a:r>
              <a:rPr lang="en-US" sz="2400" dirty="0" smtClean="0">
                <a:latin typeface="+mj-lt"/>
              </a:rPr>
              <a:t>One container replaces up to 12 boxes of the leading fabric softener dryer sheets</a:t>
            </a:r>
          </a:p>
          <a:p>
            <a:r>
              <a:rPr lang="en-US" sz="2400" dirty="0" smtClean="0">
                <a:latin typeface="+mj-lt"/>
              </a:rPr>
              <a:t>Over $60 in savings!</a:t>
            </a:r>
            <a:endParaRPr lang="en-US" sz="2400" dirty="0">
              <a:latin typeface="+mj-lt"/>
            </a:endParaRPr>
          </a:p>
        </p:txBody>
      </p:sp>
      <p:pic>
        <p:nvPicPr>
          <p:cNvPr id="5122" name="Picture 2"/>
          <p:cNvPicPr>
            <a:picLocks noChangeAspect="1" noChangeArrowheads="1"/>
          </p:cNvPicPr>
          <p:nvPr/>
        </p:nvPicPr>
        <p:blipFill>
          <a:blip r:embed="rId2" cstate="print"/>
          <a:srcRect/>
          <a:stretch>
            <a:fillRect/>
          </a:stretch>
        </p:blipFill>
        <p:spPr bwMode="auto">
          <a:xfrm>
            <a:off x="228600" y="3200400"/>
            <a:ext cx="8676068" cy="28256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685800"/>
            <a:ext cx="8229600" cy="838200"/>
          </a:xfrm>
        </p:spPr>
        <p:txBody>
          <a:bodyPr/>
          <a:lstStyle/>
          <a:p>
            <a:pPr eaLnBrk="1" hangingPunct="1"/>
            <a:r>
              <a:rPr lang="en-US" sz="4400" dirty="0" smtClean="0">
                <a:latin typeface="Franklin Gothic Demi Cond" pitchFamily="34" charset="0"/>
              </a:rPr>
              <a:t>Snap™ Products – </a:t>
            </a:r>
            <a:r>
              <a:rPr lang="en-US" sz="4000" dirty="0" smtClean="0">
                <a:latin typeface="Franklin Gothic Demi Cond" pitchFamily="34" charset="0"/>
              </a:rPr>
              <a:t>The Beginning</a:t>
            </a:r>
          </a:p>
        </p:txBody>
      </p:sp>
      <p:sp>
        <p:nvSpPr>
          <p:cNvPr id="18434" name="Content Placeholder 2"/>
          <p:cNvSpPr>
            <a:spLocks noGrp="1"/>
          </p:cNvSpPr>
          <p:nvPr>
            <p:ph idx="1"/>
          </p:nvPr>
        </p:nvSpPr>
        <p:spPr/>
        <p:txBody>
          <a:bodyPr/>
          <a:lstStyle/>
          <a:p>
            <a:pPr marL="342900" indent="-246063" eaLnBrk="1" hangingPunct="1">
              <a:lnSpc>
                <a:spcPct val="90000"/>
              </a:lnSpc>
            </a:pPr>
            <a:r>
              <a:rPr lang="en-US" sz="2800" dirty="0" smtClean="0">
                <a:latin typeface="+mj-lt"/>
              </a:rPr>
              <a:t>Snap originated in 1995 </a:t>
            </a:r>
          </a:p>
          <a:p>
            <a:pPr marL="342900" indent="-246063" eaLnBrk="1" hangingPunct="1">
              <a:lnSpc>
                <a:spcPct val="90000"/>
              </a:lnSpc>
            </a:pPr>
            <a:r>
              <a:rPr lang="en-US" dirty="0" smtClean="0">
                <a:latin typeface="+mj-lt"/>
              </a:rPr>
              <a:t>Developed with the environment in mind, using              plant-based ingredients</a:t>
            </a:r>
          </a:p>
          <a:p>
            <a:pPr lvl="1"/>
            <a:r>
              <a:rPr lang="en-US" dirty="0" smtClean="0">
                <a:latin typeface="+mj-lt"/>
              </a:rPr>
              <a:t>Many Snap products are</a:t>
            </a:r>
          </a:p>
          <a:p>
            <a:pPr lvl="3"/>
            <a:r>
              <a:rPr lang="en-US" dirty="0" smtClean="0">
                <a:latin typeface="+mj-lt"/>
              </a:rPr>
              <a:t>Biodegradable</a:t>
            </a:r>
          </a:p>
          <a:p>
            <a:pPr lvl="3"/>
            <a:r>
              <a:rPr lang="en-US" dirty="0" smtClean="0">
                <a:latin typeface="+mj-lt"/>
              </a:rPr>
              <a:t>Phosphate-free</a:t>
            </a:r>
          </a:p>
          <a:p>
            <a:pPr lvl="3"/>
            <a:r>
              <a:rPr lang="en-US" dirty="0" smtClean="0">
                <a:latin typeface="+mj-lt"/>
              </a:rPr>
              <a:t>Non-toxic</a:t>
            </a:r>
          </a:p>
          <a:p>
            <a:pPr lvl="3"/>
            <a:r>
              <a:rPr lang="en-US" dirty="0" smtClean="0">
                <a:latin typeface="+mj-lt"/>
              </a:rPr>
              <a:t>Use recyclable bottles</a:t>
            </a:r>
          </a:p>
          <a:p>
            <a:pPr>
              <a:buNone/>
            </a:pPr>
            <a:r>
              <a:rPr lang="en-US" sz="2800" dirty="0" smtClean="0">
                <a:latin typeface="+mj-lt"/>
              </a:rPr>
              <a:t> </a:t>
            </a:r>
          </a:p>
          <a:p>
            <a:pPr marL="800100" lvl="1" eaLnBrk="1" hangingPunct="1">
              <a:lnSpc>
                <a:spcPct val="90000"/>
              </a:lnSpc>
            </a:pPr>
            <a:endParaRPr lang="en-US" sz="2800" dirty="0" smtClean="0">
              <a:latin typeface="+mj-lt"/>
            </a:endParaRPr>
          </a:p>
          <a:p>
            <a:pPr marL="800100" lvl="1" eaLnBrk="1" hangingPunct="1">
              <a:lnSpc>
                <a:spcPct val="90000"/>
              </a:lnSpc>
            </a:pPr>
            <a:endParaRPr lang="en-US" sz="2800" dirty="0" smtClean="0">
              <a:latin typeface="+mj-lt"/>
            </a:endParaRPr>
          </a:p>
          <a:p>
            <a:pPr marL="800100" lvl="1" eaLnBrk="1" hangingPunct="1">
              <a:lnSpc>
                <a:spcPct val="90000"/>
              </a:lnSpc>
            </a:pPr>
            <a:endParaRPr lang="en-US" sz="2800" dirty="0" smtClean="0">
              <a:latin typeface="+mj-lt"/>
            </a:endParaRPr>
          </a:p>
          <a:p>
            <a:pPr marL="800100" lvl="1" eaLnBrk="1" hangingPunct="1">
              <a:lnSpc>
                <a:spcPct val="90000"/>
              </a:lnSpc>
              <a:buNone/>
            </a:pPr>
            <a:endParaRPr lang="en-US" sz="2800" dirty="0" smtClean="0">
              <a:latin typeface="+mj-lt"/>
            </a:endParaRPr>
          </a:p>
          <a:p>
            <a:pPr marL="342900" indent="-246063" eaLnBrk="1" hangingPunct="1">
              <a:lnSpc>
                <a:spcPct val="90000"/>
              </a:lnSpc>
            </a:pPr>
            <a:endParaRPr lang="en-US" sz="3200" dirty="0" smtClean="0">
              <a:latin typeface="Garamond" pitchFamily="18" charset="0"/>
            </a:endParaRPr>
          </a:p>
          <a:p>
            <a:pPr marL="342900" indent="-246063" eaLnBrk="1" hangingPunct="1">
              <a:lnSpc>
                <a:spcPct val="90000"/>
              </a:lnSpc>
            </a:pPr>
            <a:endParaRPr lang="en-US" sz="3200" dirty="0" smtClean="0">
              <a:latin typeface="Garamond" pitchFamily="18" charset="0"/>
            </a:endParaRPr>
          </a:p>
        </p:txBody>
      </p:sp>
      <p:pic>
        <p:nvPicPr>
          <p:cNvPr id="5" name="Picture 4" descr="USCAN_ENG_snapLogo_1111.png"/>
          <p:cNvPicPr/>
          <p:nvPr/>
        </p:nvPicPr>
        <p:blipFill>
          <a:blip r:embed="rId3" cstate="print"/>
          <a:stretch>
            <a:fillRect/>
          </a:stretch>
        </p:blipFill>
        <p:spPr>
          <a:xfrm>
            <a:off x="7772400" y="5943600"/>
            <a:ext cx="990600" cy="685800"/>
          </a:xfrm>
          <a:prstGeom prst="rect">
            <a:avLst/>
          </a:prstGeom>
        </p:spPr>
      </p:pic>
      <p:pic>
        <p:nvPicPr>
          <p:cNvPr id="6" name="Picture 5" descr="ecoFriendlySeal_r4_20080814.jpg"/>
          <p:cNvPicPr>
            <a:picLocks noChangeAspect="1"/>
          </p:cNvPicPr>
          <p:nvPr/>
        </p:nvPicPr>
        <p:blipFill>
          <a:blip r:embed="rId4" cstate="print"/>
          <a:stretch>
            <a:fillRect/>
          </a:stretch>
        </p:blipFill>
        <p:spPr>
          <a:xfrm>
            <a:off x="4800600" y="3200400"/>
            <a:ext cx="3423729" cy="26670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sell Snap</a:t>
            </a:r>
            <a:endParaRPr lang="en-US" dirty="0"/>
          </a:p>
        </p:txBody>
      </p:sp>
      <p:sp>
        <p:nvSpPr>
          <p:cNvPr id="3" name="Content Placeholder 2"/>
          <p:cNvSpPr>
            <a:spLocks noGrp="1"/>
          </p:cNvSpPr>
          <p:nvPr>
            <p:ph idx="1"/>
          </p:nvPr>
        </p:nvSpPr>
        <p:spPr/>
        <p:txBody>
          <a:bodyPr/>
          <a:lstStyle/>
          <a:p>
            <a:r>
              <a:rPr lang="en-US" dirty="0" smtClean="0"/>
              <a:t>Handouts and Product Information Sheets</a:t>
            </a:r>
          </a:p>
          <a:p>
            <a:pPr>
              <a:buClr>
                <a:srgbClr val="90F4F4"/>
              </a:buClr>
            </a:pPr>
            <a:r>
              <a:rPr lang="en-US" dirty="0" smtClean="0">
                <a:solidFill>
                  <a:schemeClr val="tx1">
                    <a:alpha val="25000"/>
                  </a:schemeClr>
                </a:solidFill>
              </a:rPr>
              <a:t>Home Advisor</a:t>
            </a:r>
          </a:p>
          <a:p>
            <a:pPr>
              <a:buClr>
                <a:srgbClr val="90F4F4"/>
              </a:buClr>
            </a:pPr>
            <a:r>
              <a:rPr lang="en-US" dirty="0" smtClean="0">
                <a:solidFill>
                  <a:schemeClr val="tx1">
                    <a:alpha val="25000"/>
                  </a:schemeClr>
                </a:solidFill>
              </a:rPr>
              <a:t>Product Demonstrations</a:t>
            </a:r>
          </a:p>
          <a:p>
            <a:pPr>
              <a:buClr>
                <a:srgbClr val="90F4F4"/>
              </a:buClr>
            </a:pPr>
            <a:r>
              <a:rPr lang="en-US" dirty="0" smtClean="0">
                <a:solidFill>
                  <a:schemeClr val="tx1">
                    <a:alpha val="25000"/>
                  </a:schemeClr>
                </a:solidFill>
              </a:rPr>
              <a:t>Personal Experience</a:t>
            </a:r>
            <a:endParaRPr lang="en-US" dirty="0">
              <a:solidFill>
                <a:schemeClr val="tx1">
                  <a:alpha val="25000"/>
                </a:schemeClr>
              </a:solidFill>
            </a:endParaRPr>
          </a:p>
        </p:txBody>
      </p:sp>
    </p:spTree>
    <p:extLst>
      <p:ext uri="{BB962C8B-B14F-4D97-AF65-F5344CB8AC3E}">
        <p14:creationId xmlns:p14="http://schemas.microsoft.com/office/powerpoint/2010/main" val="59818309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857250"/>
          </a:xfrm>
        </p:spPr>
        <p:txBody>
          <a:bodyPr/>
          <a:lstStyle/>
          <a:p>
            <a:pPr algn="ctr"/>
            <a:r>
              <a:rPr lang="en-US" sz="4400" dirty="0" smtClean="0"/>
              <a:t>Snap™ Product Information Sheets</a:t>
            </a:r>
            <a:endParaRPr lang="en-US" sz="4400" dirty="0"/>
          </a:p>
        </p:txBody>
      </p:sp>
      <p:pic>
        <p:nvPicPr>
          <p:cNvPr id="9" name="Picture 8" descr="Snap Triple Enyzme 3X Laundry Detergent.JPG"/>
          <p:cNvPicPr>
            <a:picLocks noChangeAspect="1"/>
          </p:cNvPicPr>
          <p:nvPr/>
        </p:nvPicPr>
        <p:blipFill>
          <a:blip r:embed="rId2" cstate="print"/>
          <a:stretch>
            <a:fillRect/>
          </a:stretch>
        </p:blipFill>
        <p:spPr>
          <a:xfrm>
            <a:off x="6096000" y="2057400"/>
            <a:ext cx="2713290" cy="3429000"/>
          </a:xfrm>
          <a:prstGeom prst="rect">
            <a:avLst/>
          </a:prstGeom>
          <a:ln>
            <a:solidFill>
              <a:schemeClr val="tx1">
                <a:alpha val="50000"/>
              </a:schemeClr>
            </a:solidFill>
          </a:ln>
        </p:spPr>
      </p:pic>
      <p:pic>
        <p:nvPicPr>
          <p:cNvPr id="11" name="Picture 10" descr="Snap Disinfectant Cleaner Product Info Sheet.JPG"/>
          <p:cNvPicPr>
            <a:picLocks noChangeAspect="1"/>
          </p:cNvPicPr>
          <p:nvPr/>
        </p:nvPicPr>
        <p:blipFill>
          <a:blip r:embed="rId3" cstate="print"/>
          <a:stretch>
            <a:fillRect/>
          </a:stretch>
        </p:blipFill>
        <p:spPr>
          <a:xfrm>
            <a:off x="3276600" y="2057400"/>
            <a:ext cx="2597727" cy="3429000"/>
          </a:xfrm>
          <a:prstGeom prst="rect">
            <a:avLst/>
          </a:prstGeom>
          <a:ln>
            <a:solidFill>
              <a:schemeClr val="tx1">
                <a:alpha val="50000"/>
              </a:schemeClr>
            </a:solidFill>
          </a:ln>
        </p:spPr>
      </p:pic>
      <p:pic>
        <p:nvPicPr>
          <p:cNvPr id="13" name="Picture 12" descr="Snap APNC Product Info Sheet.JPG"/>
          <p:cNvPicPr>
            <a:picLocks noChangeAspect="1"/>
          </p:cNvPicPr>
          <p:nvPr/>
        </p:nvPicPr>
        <p:blipFill>
          <a:blip r:embed="rId4" cstate="print"/>
          <a:stretch>
            <a:fillRect/>
          </a:stretch>
        </p:blipFill>
        <p:spPr>
          <a:xfrm>
            <a:off x="457200" y="2057400"/>
            <a:ext cx="2617365" cy="3429000"/>
          </a:xfrm>
          <a:prstGeom prst="rect">
            <a:avLst/>
          </a:prstGeom>
          <a:ln>
            <a:solidFill>
              <a:schemeClr val="tx1">
                <a:alpha val="50000"/>
              </a:schemeClr>
            </a:solidFill>
          </a:ln>
        </p:spPr>
      </p:pic>
      <p:sp>
        <p:nvSpPr>
          <p:cNvPr id="14" name="Title 3"/>
          <p:cNvSpPr txBox="1">
            <a:spLocks/>
          </p:cNvSpPr>
          <p:nvPr/>
        </p:nvSpPr>
        <p:spPr bwMode="auto">
          <a:xfrm>
            <a:off x="457200" y="5715000"/>
            <a:ext cx="8229600" cy="6286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Available as</a:t>
            </a:r>
            <a:r>
              <a:rPr kumimoji="0" lang="en-US" sz="3200" b="0" i="0" u="none" strike="noStrike" kern="1200" cap="none" spc="0" normalizeH="0" noProof="0" dirty="0" smtClean="0">
                <a:ln>
                  <a:noFill/>
                </a:ln>
                <a:solidFill>
                  <a:schemeClr val="tx2"/>
                </a:solidFill>
                <a:effectLst/>
                <a:uLnTx/>
                <a:uFillTx/>
                <a:latin typeface="+mj-lt"/>
                <a:ea typeface="+mj-ea"/>
                <a:cs typeface="+mj-cs"/>
              </a:rPr>
              <a:t> a Download on unFranchise.com</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Snap™ Quick Reference </a:t>
            </a:r>
            <a:br>
              <a:rPr lang="en-US" sz="4000" dirty="0" smtClean="0"/>
            </a:br>
            <a:r>
              <a:rPr lang="en-US" sz="4000" dirty="0" smtClean="0"/>
              <a:t>Cleaning &amp; Laundry Handouts</a:t>
            </a:r>
            <a:endParaRPr lang="en-US" sz="4000" dirty="0"/>
          </a:p>
        </p:txBody>
      </p:sp>
      <p:pic>
        <p:nvPicPr>
          <p:cNvPr id="6" name="Picture 5" descr="Cleaning Product Uses - One page handout.JPG"/>
          <p:cNvPicPr>
            <a:picLocks noChangeAspect="1"/>
          </p:cNvPicPr>
          <p:nvPr/>
        </p:nvPicPr>
        <p:blipFill>
          <a:blip r:embed="rId3" cstate="print"/>
          <a:stretch>
            <a:fillRect/>
          </a:stretch>
        </p:blipFill>
        <p:spPr>
          <a:xfrm>
            <a:off x="990600" y="1959864"/>
            <a:ext cx="2952531" cy="3831336"/>
          </a:xfrm>
          <a:prstGeom prst="rect">
            <a:avLst/>
          </a:prstGeom>
          <a:ln>
            <a:solidFill>
              <a:schemeClr val="tx1">
                <a:alpha val="50000"/>
              </a:schemeClr>
            </a:solidFill>
          </a:ln>
        </p:spPr>
      </p:pic>
      <p:sp>
        <p:nvSpPr>
          <p:cNvPr id="7" name="Title 3"/>
          <p:cNvSpPr txBox="1">
            <a:spLocks/>
          </p:cNvSpPr>
          <p:nvPr/>
        </p:nvSpPr>
        <p:spPr bwMode="auto">
          <a:xfrm>
            <a:off x="457200" y="5695950"/>
            <a:ext cx="8229600" cy="6286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Available as</a:t>
            </a:r>
            <a:r>
              <a:rPr kumimoji="0" lang="en-US" sz="3200" b="0" i="0" u="none" strike="noStrike" kern="1200" cap="none" spc="0" normalizeH="0" noProof="0" dirty="0" smtClean="0">
                <a:ln>
                  <a:noFill/>
                </a:ln>
                <a:solidFill>
                  <a:schemeClr val="tx2"/>
                </a:solidFill>
                <a:effectLst/>
                <a:uLnTx/>
                <a:uFillTx/>
                <a:latin typeface="+mj-lt"/>
                <a:ea typeface="+mj-ea"/>
                <a:cs typeface="+mj-cs"/>
              </a:rPr>
              <a:t> a Download on unFranchise.com</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7" descr="Laundry Product Uses - One page handout.JPG"/>
          <p:cNvPicPr>
            <a:picLocks noChangeAspect="1"/>
          </p:cNvPicPr>
          <p:nvPr/>
        </p:nvPicPr>
        <p:blipFill>
          <a:blip r:embed="rId4" cstate="print"/>
          <a:stretch>
            <a:fillRect/>
          </a:stretch>
        </p:blipFill>
        <p:spPr>
          <a:xfrm>
            <a:off x="4902365" y="1981200"/>
            <a:ext cx="2946235" cy="3828189"/>
          </a:xfrm>
          <a:prstGeom prst="rect">
            <a:avLst/>
          </a:prstGeom>
          <a:ln>
            <a:solidFill>
              <a:schemeClr val="tx1">
                <a:alpha val="50000"/>
              </a:schemeClr>
            </a:solid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sell Snap</a:t>
            </a:r>
            <a:endParaRPr lang="en-US" dirty="0"/>
          </a:p>
        </p:txBody>
      </p:sp>
      <p:sp>
        <p:nvSpPr>
          <p:cNvPr id="3" name="Content Placeholder 2"/>
          <p:cNvSpPr>
            <a:spLocks noGrp="1"/>
          </p:cNvSpPr>
          <p:nvPr>
            <p:ph idx="1"/>
          </p:nvPr>
        </p:nvSpPr>
        <p:spPr/>
        <p:txBody>
          <a:bodyPr/>
          <a:lstStyle/>
          <a:p>
            <a:pPr>
              <a:buClr>
                <a:srgbClr val="90F4F4"/>
              </a:buClr>
            </a:pPr>
            <a:r>
              <a:rPr lang="en-US" dirty="0" smtClean="0">
                <a:solidFill>
                  <a:schemeClr val="tx1">
                    <a:alpha val="25000"/>
                  </a:schemeClr>
                </a:solidFill>
              </a:rPr>
              <a:t>Handouts and Product Information Sheets</a:t>
            </a:r>
          </a:p>
          <a:p>
            <a:r>
              <a:rPr lang="en-US" dirty="0" smtClean="0"/>
              <a:t>Home Advisor</a:t>
            </a:r>
          </a:p>
          <a:p>
            <a:pPr>
              <a:buClr>
                <a:srgbClr val="90F4F4"/>
              </a:buClr>
            </a:pPr>
            <a:r>
              <a:rPr lang="en-US" dirty="0" smtClean="0">
                <a:solidFill>
                  <a:schemeClr val="tx1">
                    <a:alpha val="25000"/>
                  </a:schemeClr>
                </a:solidFill>
              </a:rPr>
              <a:t>Product Demonstrations</a:t>
            </a:r>
          </a:p>
          <a:p>
            <a:pPr>
              <a:buClr>
                <a:srgbClr val="90F4F4"/>
              </a:buClr>
            </a:pPr>
            <a:r>
              <a:rPr lang="en-US" dirty="0" smtClean="0">
                <a:solidFill>
                  <a:schemeClr val="tx1">
                    <a:alpha val="25000"/>
                  </a:schemeClr>
                </a:solidFill>
              </a:rPr>
              <a:t>Personal Experience</a:t>
            </a:r>
            <a:endParaRPr lang="en-US" dirty="0">
              <a:solidFill>
                <a:schemeClr val="tx1">
                  <a:alpha val="25000"/>
                </a:schemeClr>
              </a:solidFill>
            </a:endParaRPr>
          </a:p>
        </p:txBody>
      </p:sp>
    </p:spTree>
    <p:extLst>
      <p:ext uri="{BB962C8B-B14F-4D97-AF65-F5344CB8AC3E}">
        <p14:creationId xmlns:p14="http://schemas.microsoft.com/office/powerpoint/2010/main" val="198959893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CAN_ENG_snapLogo_1111.png"/>
          <p:cNvPicPr/>
          <p:nvPr/>
        </p:nvPicPr>
        <p:blipFill>
          <a:blip r:embed="rId3" cstate="print"/>
          <a:stretch>
            <a:fillRect/>
          </a:stretch>
        </p:blipFill>
        <p:spPr>
          <a:xfrm>
            <a:off x="2362200" y="1600200"/>
            <a:ext cx="4114800" cy="3581400"/>
          </a:xfrm>
          <a:prstGeom prst="rect">
            <a:avLst/>
          </a:prstGeom>
        </p:spPr>
      </p:pic>
      <p:sp>
        <p:nvSpPr>
          <p:cNvPr id="3" name="TextBox 2"/>
          <p:cNvSpPr txBox="1"/>
          <p:nvPr/>
        </p:nvSpPr>
        <p:spPr>
          <a:xfrm>
            <a:off x="1447800" y="5181600"/>
            <a:ext cx="6019800" cy="923330"/>
          </a:xfrm>
          <a:prstGeom prst="rect">
            <a:avLst/>
          </a:prstGeom>
          <a:noFill/>
        </p:spPr>
        <p:txBody>
          <a:bodyPr wrap="square" rtlCol="0">
            <a:spAutoFit/>
          </a:bodyPr>
          <a:lstStyle/>
          <a:p>
            <a:pPr algn="ctr"/>
            <a:r>
              <a:rPr lang="en-US" sz="5400" dirty="0" smtClean="0">
                <a:solidFill>
                  <a:schemeClr val="accent3">
                    <a:lumMod val="50000"/>
                  </a:schemeClr>
                </a:solidFill>
                <a:latin typeface="+mj-lt"/>
              </a:rPr>
              <a:t>Demonstrations</a:t>
            </a:r>
            <a:endParaRPr lang="en-US" sz="5400" dirty="0">
              <a:solidFill>
                <a:schemeClr val="accent3">
                  <a:lumMod val="50000"/>
                </a:schemeClr>
              </a:solidFill>
              <a:latin typeface="+mj-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sell Snap</a:t>
            </a:r>
            <a:endParaRPr lang="en-US" dirty="0"/>
          </a:p>
        </p:txBody>
      </p:sp>
      <p:sp>
        <p:nvSpPr>
          <p:cNvPr id="3" name="Content Placeholder 2"/>
          <p:cNvSpPr>
            <a:spLocks noGrp="1"/>
          </p:cNvSpPr>
          <p:nvPr>
            <p:ph idx="1"/>
          </p:nvPr>
        </p:nvSpPr>
        <p:spPr/>
        <p:txBody>
          <a:bodyPr/>
          <a:lstStyle/>
          <a:p>
            <a:pPr>
              <a:buClr>
                <a:srgbClr val="90F4F4"/>
              </a:buClr>
            </a:pPr>
            <a:r>
              <a:rPr lang="en-US" dirty="0" smtClean="0">
                <a:solidFill>
                  <a:schemeClr val="tx1">
                    <a:alpha val="25000"/>
                  </a:schemeClr>
                </a:solidFill>
              </a:rPr>
              <a:t>Handouts and Product Information Sheets</a:t>
            </a:r>
          </a:p>
          <a:p>
            <a:pPr>
              <a:buClr>
                <a:srgbClr val="90F4F4"/>
              </a:buClr>
            </a:pPr>
            <a:r>
              <a:rPr lang="en-US" dirty="0" smtClean="0">
                <a:solidFill>
                  <a:schemeClr val="tx1">
                    <a:alpha val="25000"/>
                  </a:schemeClr>
                </a:solidFill>
              </a:rPr>
              <a:t>Home Advisor</a:t>
            </a:r>
          </a:p>
          <a:p>
            <a:r>
              <a:rPr lang="en-US" dirty="0" smtClean="0"/>
              <a:t>Product Demonstrations</a:t>
            </a:r>
          </a:p>
          <a:p>
            <a:pPr>
              <a:buClr>
                <a:srgbClr val="90F4F4"/>
              </a:buClr>
            </a:pPr>
            <a:r>
              <a:rPr lang="en-US" dirty="0" smtClean="0">
                <a:solidFill>
                  <a:schemeClr val="tx1">
                    <a:alpha val="25000"/>
                  </a:schemeClr>
                </a:solidFill>
              </a:rPr>
              <a:t>Personal Experience</a:t>
            </a:r>
            <a:endParaRPr lang="en-US" dirty="0">
              <a:solidFill>
                <a:schemeClr val="tx1">
                  <a:alpha val="25000"/>
                </a:schemeClr>
              </a:solidFill>
            </a:endParaRPr>
          </a:p>
        </p:txBody>
      </p:sp>
    </p:spTree>
    <p:extLst>
      <p:ext uri="{BB962C8B-B14F-4D97-AF65-F5344CB8AC3E}">
        <p14:creationId xmlns:p14="http://schemas.microsoft.com/office/powerpoint/2010/main" val="198959893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533400"/>
            <a:ext cx="9144000" cy="838200"/>
          </a:xfrm>
        </p:spPr>
        <p:txBody>
          <a:bodyPr/>
          <a:lstStyle/>
          <a:p>
            <a:pPr algn="ctr" eaLnBrk="1" hangingPunct="1"/>
            <a:r>
              <a:rPr lang="en-US" sz="3600" dirty="0" smtClean="0"/>
              <a:t>Snap™ All-Purpose Natural Concentrate</a:t>
            </a:r>
          </a:p>
        </p:txBody>
      </p:sp>
      <p:pic>
        <p:nvPicPr>
          <p:cNvPr id="6" name="Picture 5" descr="USCAN_ENG_snapLogo_1111.png"/>
          <p:cNvPicPr/>
          <p:nvPr/>
        </p:nvPicPr>
        <p:blipFill>
          <a:blip r:embed="rId3" cstate="print"/>
          <a:stretch>
            <a:fillRect/>
          </a:stretch>
        </p:blipFill>
        <p:spPr>
          <a:xfrm>
            <a:off x="7772400" y="5943600"/>
            <a:ext cx="990600" cy="685800"/>
          </a:xfrm>
          <a:prstGeom prst="rect">
            <a:avLst/>
          </a:prstGeom>
        </p:spPr>
      </p:pic>
      <p:pic>
        <p:nvPicPr>
          <p:cNvPr id="7" name="Picture 6" descr="Snap APNC.JPG"/>
          <p:cNvPicPr>
            <a:picLocks noChangeAspect="1"/>
          </p:cNvPicPr>
          <p:nvPr/>
        </p:nvPicPr>
        <p:blipFill>
          <a:blip r:embed="rId4" cstate="print"/>
          <a:stretch>
            <a:fillRect/>
          </a:stretch>
        </p:blipFill>
        <p:spPr>
          <a:xfrm>
            <a:off x="3048000" y="1447800"/>
            <a:ext cx="2133600" cy="5180029"/>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762000" y="533400"/>
            <a:ext cx="8001000" cy="838200"/>
          </a:xfrm>
        </p:spPr>
        <p:txBody>
          <a:bodyPr/>
          <a:lstStyle/>
          <a:p>
            <a:pPr eaLnBrk="1" hangingPunct="1"/>
            <a:r>
              <a:rPr lang="en-US" sz="3600" dirty="0" smtClean="0"/>
              <a:t>Snap™ Heavy-Duty Concentrate</a:t>
            </a:r>
          </a:p>
        </p:txBody>
      </p:sp>
      <p:pic>
        <p:nvPicPr>
          <p:cNvPr id="6" name="Picture 5" descr="USCAN_ENG_snapLogo_1111.png"/>
          <p:cNvPicPr/>
          <p:nvPr/>
        </p:nvPicPr>
        <p:blipFill>
          <a:blip r:embed="rId3" cstate="print"/>
          <a:stretch>
            <a:fillRect/>
          </a:stretch>
        </p:blipFill>
        <p:spPr>
          <a:xfrm>
            <a:off x="7772400" y="5943600"/>
            <a:ext cx="990600" cy="685800"/>
          </a:xfrm>
          <a:prstGeom prst="rect">
            <a:avLst/>
          </a:prstGeom>
        </p:spPr>
      </p:pic>
      <p:pic>
        <p:nvPicPr>
          <p:cNvPr id="8" name="Picture 7" descr="Snap HDC.JPG"/>
          <p:cNvPicPr>
            <a:picLocks noChangeAspect="1"/>
          </p:cNvPicPr>
          <p:nvPr/>
        </p:nvPicPr>
        <p:blipFill>
          <a:blip r:embed="rId4" cstate="print"/>
          <a:stretch>
            <a:fillRect/>
          </a:stretch>
        </p:blipFill>
        <p:spPr>
          <a:xfrm>
            <a:off x="3276600" y="1444752"/>
            <a:ext cx="2027162" cy="5108448"/>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1050"/>
          </a:xfrm>
        </p:spPr>
        <p:txBody>
          <a:bodyPr/>
          <a:lstStyle/>
          <a:p>
            <a:r>
              <a:rPr lang="en-US" sz="4000" dirty="0" smtClean="0"/>
              <a:t>Cleaning Tires with Snap™ Heavy-Duty</a:t>
            </a:r>
            <a:endParaRPr lang="en-US" sz="4000" dirty="0"/>
          </a:p>
        </p:txBody>
      </p:sp>
      <p:pic>
        <p:nvPicPr>
          <p:cNvPr id="4" name="Picture 3" descr="Dirty Tire small.JPG"/>
          <p:cNvPicPr>
            <a:picLocks noChangeAspect="1"/>
          </p:cNvPicPr>
          <p:nvPr/>
        </p:nvPicPr>
        <p:blipFill>
          <a:blip r:embed="rId2" cstate="print"/>
          <a:stretch>
            <a:fillRect/>
          </a:stretch>
        </p:blipFill>
        <p:spPr>
          <a:xfrm>
            <a:off x="228600" y="2209800"/>
            <a:ext cx="4191000" cy="3143250"/>
          </a:xfrm>
          <a:prstGeom prst="rect">
            <a:avLst/>
          </a:prstGeom>
        </p:spPr>
      </p:pic>
      <p:pic>
        <p:nvPicPr>
          <p:cNvPr id="7" name="Picture 6" descr="Clean Tire 2 small - Snap HDC.JPG"/>
          <p:cNvPicPr>
            <a:picLocks noChangeAspect="1"/>
          </p:cNvPicPr>
          <p:nvPr/>
        </p:nvPicPr>
        <p:blipFill>
          <a:blip r:embed="rId3" cstate="print"/>
          <a:stretch>
            <a:fillRect/>
          </a:stretch>
        </p:blipFill>
        <p:spPr>
          <a:xfrm>
            <a:off x="4796664" y="2209800"/>
            <a:ext cx="4043754" cy="3124200"/>
          </a:xfrm>
          <a:prstGeom prst="rect">
            <a:avLst/>
          </a:prstGeom>
        </p:spPr>
      </p:pic>
      <p:sp>
        <p:nvSpPr>
          <p:cNvPr id="9" name="Title 1"/>
          <p:cNvSpPr txBox="1">
            <a:spLocks/>
          </p:cNvSpPr>
          <p:nvPr/>
        </p:nvSpPr>
        <p:spPr bwMode="auto">
          <a:xfrm>
            <a:off x="1447800" y="5562600"/>
            <a:ext cx="1371600" cy="4762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Before</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Title 1"/>
          <p:cNvSpPr txBox="1">
            <a:spLocks/>
          </p:cNvSpPr>
          <p:nvPr/>
        </p:nvSpPr>
        <p:spPr bwMode="auto">
          <a:xfrm>
            <a:off x="6172200" y="5562600"/>
            <a:ext cx="1371600" cy="4762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After</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838200"/>
            <a:ext cx="8229600" cy="1066800"/>
          </a:xfrm>
        </p:spPr>
        <p:txBody>
          <a:bodyPr/>
          <a:lstStyle/>
          <a:p>
            <a:pPr algn="ctr"/>
            <a:r>
              <a:rPr lang="en-US" sz="4000" dirty="0" smtClean="0"/>
              <a:t>Cleaning the Microwave with </a:t>
            </a:r>
            <a:br>
              <a:rPr lang="en-US" sz="4000" dirty="0" smtClean="0"/>
            </a:br>
            <a:r>
              <a:rPr lang="en-US" sz="4000" dirty="0" smtClean="0"/>
              <a:t>Snap™ Heavy-Duty</a:t>
            </a:r>
            <a:endParaRPr lang="en-US" sz="4000" dirty="0"/>
          </a:p>
        </p:txBody>
      </p:sp>
      <p:pic>
        <p:nvPicPr>
          <p:cNvPr id="5" name="Picture 4" descr="Dirty Microwave.JPG"/>
          <p:cNvPicPr>
            <a:picLocks noChangeAspect="1"/>
          </p:cNvPicPr>
          <p:nvPr/>
        </p:nvPicPr>
        <p:blipFill>
          <a:blip r:embed="rId2" cstate="print"/>
          <a:stretch>
            <a:fillRect/>
          </a:stretch>
        </p:blipFill>
        <p:spPr>
          <a:xfrm>
            <a:off x="228600" y="2286000"/>
            <a:ext cx="4191000" cy="3143250"/>
          </a:xfrm>
          <a:prstGeom prst="rect">
            <a:avLst/>
          </a:prstGeom>
        </p:spPr>
      </p:pic>
      <p:pic>
        <p:nvPicPr>
          <p:cNvPr id="6" name="Picture 5" descr="Clean Microwave - Snap HDC.JPG"/>
          <p:cNvPicPr>
            <a:picLocks noChangeAspect="1"/>
          </p:cNvPicPr>
          <p:nvPr/>
        </p:nvPicPr>
        <p:blipFill>
          <a:blip r:embed="rId3" cstate="print"/>
          <a:stretch>
            <a:fillRect/>
          </a:stretch>
        </p:blipFill>
        <p:spPr>
          <a:xfrm>
            <a:off x="4749800" y="2286000"/>
            <a:ext cx="4165600" cy="3124200"/>
          </a:xfrm>
          <a:prstGeom prst="rect">
            <a:avLst/>
          </a:prstGeom>
        </p:spPr>
      </p:pic>
      <p:sp>
        <p:nvSpPr>
          <p:cNvPr id="7" name="Title 1"/>
          <p:cNvSpPr txBox="1">
            <a:spLocks/>
          </p:cNvSpPr>
          <p:nvPr/>
        </p:nvSpPr>
        <p:spPr bwMode="auto">
          <a:xfrm>
            <a:off x="1447800" y="5715000"/>
            <a:ext cx="1371600" cy="4762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Before</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Title 1"/>
          <p:cNvSpPr txBox="1">
            <a:spLocks/>
          </p:cNvSpPr>
          <p:nvPr/>
        </p:nvSpPr>
        <p:spPr bwMode="auto">
          <a:xfrm>
            <a:off x="6172200" y="5715000"/>
            <a:ext cx="1371600" cy="4762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After</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57200" y="609600"/>
            <a:ext cx="8229600" cy="838200"/>
          </a:xfrm>
        </p:spPr>
        <p:txBody>
          <a:bodyPr/>
          <a:lstStyle/>
          <a:p>
            <a:pPr eaLnBrk="1" hangingPunct="1"/>
            <a:r>
              <a:rPr lang="en-US" sz="4400" dirty="0" smtClean="0">
                <a:latin typeface="Franklin Gothic Demi Cond" pitchFamily="34" charset="0"/>
              </a:rPr>
              <a:t/>
            </a:r>
            <a:br>
              <a:rPr lang="en-US" sz="4400" dirty="0" smtClean="0">
                <a:latin typeface="Franklin Gothic Demi Cond" pitchFamily="34" charset="0"/>
              </a:rPr>
            </a:br>
            <a:r>
              <a:rPr lang="en-US" sz="4400" dirty="0" smtClean="0">
                <a:latin typeface="Franklin Gothic Demi Cond" pitchFamily="34" charset="0"/>
              </a:rPr>
              <a:t>Top Benefits of Snap Products</a:t>
            </a:r>
          </a:p>
        </p:txBody>
      </p:sp>
      <p:sp>
        <p:nvSpPr>
          <p:cNvPr id="19458" name="Rectangle 3"/>
          <p:cNvSpPr>
            <a:spLocks noGrp="1"/>
          </p:cNvSpPr>
          <p:nvPr>
            <p:ph type="body" idx="1"/>
          </p:nvPr>
        </p:nvSpPr>
        <p:spPr>
          <a:xfrm>
            <a:off x="457200" y="1676400"/>
            <a:ext cx="8229600" cy="4389438"/>
          </a:xfrm>
        </p:spPr>
        <p:txBody>
          <a:bodyPr/>
          <a:lstStyle/>
          <a:p>
            <a:pPr marL="457200" indent="-457200" eaLnBrk="1" hangingPunct="1">
              <a:lnSpc>
                <a:spcPct val="90000"/>
              </a:lnSpc>
              <a:buSzPct val="80000"/>
            </a:pPr>
            <a:r>
              <a:rPr lang="en-US" sz="3600" dirty="0" smtClean="0">
                <a:latin typeface="Calibri" pitchFamily="34" charset="0"/>
              </a:rPr>
              <a:t>Concentrated</a:t>
            </a:r>
          </a:p>
          <a:p>
            <a:pPr marL="457200" indent="-457200" eaLnBrk="1" hangingPunct="1">
              <a:lnSpc>
                <a:spcPct val="90000"/>
              </a:lnSpc>
              <a:buSzPct val="80000"/>
            </a:pPr>
            <a:r>
              <a:rPr lang="en-US" sz="3600" dirty="0" smtClean="0">
                <a:latin typeface="Calibri" pitchFamily="34" charset="0"/>
              </a:rPr>
              <a:t>Versatile</a:t>
            </a:r>
          </a:p>
          <a:p>
            <a:pPr marL="457200" indent="-457200" eaLnBrk="1" hangingPunct="1">
              <a:lnSpc>
                <a:spcPct val="90000"/>
              </a:lnSpc>
              <a:buSzPct val="80000"/>
            </a:pPr>
            <a:r>
              <a:rPr lang="en-US" sz="3600" dirty="0" smtClean="0">
                <a:latin typeface="Calibri" pitchFamily="34" charset="0"/>
              </a:rPr>
              <a:t>Economical</a:t>
            </a:r>
          </a:p>
        </p:txBody>
      </p:sp>
      <p:pic>
        <p:nvPicPr>
          <p:cNvPr id="6" name="Picture 5" descr="USCAN_ENG_snapLogo_1111.png"/>
          <p:cNvPicPr/>
          <p:nvPr/>
        </p:nvPicPr>
        <p:blipFill>
          <a:blip r:embed="rId3" cstate="print"/>
          <a:stretch>
            <a:fillRect/>
          </a:stretch>
        </p:blipFill>
        <p:spPr>
          <a:xfrm>
            <a:off x="7772400" y="5943600"/>
            <a:ext cx="990600" cy="68580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8305800" cy="666750"/>
          </a:xfrm>
        </p:spPr>
        <p:txBody>
          <a:bodyPr/>
          <a:lstStyle/>
          <a:p>
            <a:r>
              <a:rPr lang="en-US" sz="3600" dirty="0" smtClean="0"/>
              <a:t>Snap™ Fabric Softener</a:t>
            </a:r>
            <a:endParaRPr lang="en-US" sz="3600" dirty="0"/>
          </a:p>
        </p:txBody>
      </p:sp>
      <p:pic>
        <p:nvPicPr>
          <p:cNvPr id="5" name="Picture 4" descr="USCAN_ENG_snapLogo_1111.png"/>
          <p:cNvPicPr/>
          <p:nvPr/>
        </p:nvPicPr>
        <p:blipFill>
          <a:blip r:embed="rId3" cstate="print"/>
          <a:stretch>
            <a:fillRect/>
          </a:stretch>
        </p:blipFill>
        <p:spPr>
          <a:xfrm>
            <a:off x="7772400" y="5943600"/>
            <a:ext cx="990600" cy="685800"/>
          </a:xfrm>
          <a:prstGeom prst="rect">
            <a:avLst/>
          </a:prstGeom>
        </p:spPr>
      </p:pic>
      <p:pic>
        <p:nvPicPr>
          <p:cNvPr id="7" name="Picture 6" descr="Snap Fabric Softener.PNG"/>
          <p:cNvPicPr>
            <a:picLocks noChangeAspect="1"/>
          </p:cNvPicPr>
          <p:nvPr/>
        </p:nvPicPr>
        <p:blipFill>
          <a:blip r:embed="rId4" cstate="print"/>
          <a:stretch>
            <a:fillRect/>
          </a:stretch>
        </p:blipFill>
        <p:spPr>
          <a:xfrm>
            <a:off x="3310222" y="1828800"/>
            <a:ext cx="1871378" cy="3962400"/>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sell Snap</a:t>
            </a:r>
            <a:endParaRPr lang="en-US" dirty="0"/>
          </a:p>
        </p:txBody>
      </p:sp>
      <p:sp>
        <p:nvSpPr>
          <p:cNvPr id="3" name="Content Placeholder 2"/>
          <p:cNvSpPr>
            <a:spLocks noGrp="1"/>
          </p:cNvSpPr>
          <p:nvPr>
            <p:ph idx="1"/>
          </p:nvPr>
        </p:nvSpPr>
        <p:spPr/>
        <p:txBody>
          <a:bodyPr/>
          <a:lstStyle/>
          <a:p>
            <a:pPr>
              <a:buClr>
                <a:srgbClr val="90F4F4"/>
              </a:buClr>
            </a:pPr>
            <a:r>
              <a:rPr lang="en-US" dirty="0" smtClean="0">
                <a:solidFill>
                  <a:schemeClr val="tx1">
                    <a:alpha val="25000"/>
                  </a:schemeClr>
                </a:solidFill>
              </a:rPr>
              <a:t>Handouts and Product Information Sheets</a:t>
            </a:r>
          </a:p>
          <a:p>
            <a:pPr>
              <a:buClr>
                <a:srgbClr val="90F4F4"/>
              </a:buClr>
            </a:pPr>
            <a:r>
              <a:rPr lang="en-US" dirty="0" smtClean="0">
                <a:solidFill>
                  <a:schemeClr val="tx1">
                    <a:alpha val="25000"/>
                  </a:schemeClr>
                </a:solidFill>
              </a:rPr>
              <a:t>Home Advisor</a:t>
            </a:r>
          </a:p>
          <a:p>
            <a:pPr>
              <a:buClr>
                <a:srgbClr val="90F4F4"/>
              </a:buClr>
            </a:pPr>
            <a:r>
              <a:rPr lang="en-US" dirty="0" smtClean="0">
                <a:solidFill>
                  <a:schemeClr val="tx1">
                    <a:alpha val="25000"/>
                  </a:schemeClr>
                </a:solidFill>
              </a:rPr>
              <a:t>Product Demonstrations</a:t>
            </a:r>
          </a:p>
          <a:p>
            <a:r>
              <a:rPr lang="en-US" dirty="0" smtClean="0"/>
              <a:t>Personal Experience</a:t>
            </a:r>
            <a:endParaRPr lang="en-US" dirty="0"/>
          </a:p>
        </p:txBody>
      </p:sp>
    </p:spTree>
    <p:extLst>
      <p:ext uri="{BB962C8B-B14F-4D97-AF65-F5344CB8AC3E}">
        <p14:creationId xmlns:p14="http://schemas.microsoft.com/office/powerpoint/2010/main" val="198959893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857250"/>
          </a:xfrm>
        </p:spPr>
        <p:txBody>
          <a:bodyPr/>
          <a:lstStyle/>
          <a:p>
            <a:r>
              <a:rPr lang="en-US" sz="4400" dirty="0" smtClean="0"/>
              <a:t>www.facebook.com/mahappyhome</a:t>
            </a:r>
            <a:endParaRPr lang="en-US" sz="4400" dirty="0"/>
          </a:p>
        </p:txBody>
      </p:sp>
      <p:pic>
        <p:nvPicPr>
          <p:cNvPr id="8" name="Picture 7" descr="PetHealth.JPG"/>
          <p:cNvPicPr>
            <a:picLocks noChangeAspect="1"/>
          </p:cNvPicPr>
          <p:nvPr/>
        </p:nvPicPr>
        <p:blipFill>
          <a:blip r:embed="rId3" cstate="print"/>
          <a:stretch>
            <a:fillRect/>
          </a:stretch>
        </p:blipFill>
        <p:spPr>
          <a:xfrm>
            <a:off x="5029200" y="4038600"/>
            <a:ext cx="3409950" cy="1953338"/>
          </a:xfrm>
          <a:prstGeom prst="rect">
            <a:avLst/>
          </a:prstGeom>
        </p:spPr>
      </p:pic>
      <p:pic>
        <p:nvPicPr>
          <p:cNvPr id="9" name="Picture 8" descr="GlobalCare.bmp"/>
          <p:cNvPicPr>
            <a:picLocks noChangeAspect="1"/>
          </p:cNvPicPr>
          <p:nvPr/>
        </p:nvPicPr>
        <p:blipFill>
          <a:blip r:embed="rId4" cstate="print"/>
          <a:stretch>
            <a:fillRect/>
          </a:stretch>
        </p:blipFill>
        <p:spPr>
          <a:xfrm>
            <a:off x="5105400" y="1143000"/>
            <a:ext cx="2971800" cy="1783080"/>
          </a:xfrm>
          <a:prstGeom prst="rect">
            <a:avLst/>
          </a:prstGeom>
        </p:spPr>
      </p:pic>
      <p:pic>
        <p:nvPicPr>
          <p:cNvPr id="10" name="Picture 9" descr="PureH2O.JPG"/>
          <p:cNvPicPr>
            <a:picLocks noChangeAspect="1"/>
          </p:cNvPicPr>
          <p:nvPr/>
        </p:nvPicPr>
        <p:blipFill>
          <a:blip r:embed="rId5" cstate="print"/>
          <a:stretch>
            <a:fillRect/>
          </a:stretch>
        </p:blipFill>
        <p:spPr>
          <a:xfrm>
            <a:off x="762000" y="4038600"/>
            <a:ext cx="3657600" cy="2194560"/>
          </a:xfrm>
          <a:prstGeom prst="rect">
            <a:avLst/>
          </a:prstGeom>
        </p:spPr>
      </p:pic>
      <p:pic>
        <p:nvPicPr>
          <p:cNvPr id="12" name="Picture 11" descr="US_AutoworksLogo-1.JPG"/>
          <p:cNvPicPr>
            <a:picLocks noChangeAspect="1"/>
          </p:cNvPicPr>
          <p:nvPr/>
        </p:nvPicPr>
        <p:blipFill>
          <a:blip r:embed="rId6" cstate="print"/>
          <a:stretch>
            <a:fillRect/>
          </a:stretch>
        </p:blipFill>
        <p:spPr>
          <a:xfrm>
            <a:off x="762000" y="1524000"/>
            <a:ext cx="3810000" cy="1200912"/>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533400"/>
            <a:ext cx="9144000" cy="838200"/>
          </a:xfrm>
        </p:spPr>
        <p:txBody>
          <a:bodyPr/>
          <a:lstStyle/>
          <a:p>
            <a:pPr algn="ctr" eaLnBrk="1" hangingPunct="1"/>
            <a:r>
              <a:rPr lang="en-US" sz="3600" dirty="0" smtClean="0"/>
              <a:t>Snap™ All-Purpose Natural Concentrate</a:t>
            </a:r>
          </a:p>
        </p:txBody>
      </p:sp>
      <p:pic>
        <p:nvPicPr>
          <p:cNvPr id="6" name="Picture 5" descr="USCAN_ENG_snapLogo_1111.png"/>
          <p:cNvPicPr/>
          <p:nvPr/>
        </p:nvPicPr>
        <p:blipFill>
          <a:blip r:embed="rId3" cstate="print"/>
          <a:stretch>
            <a:fillRect/>
          </a:stretch>
        </p:blipFill>
        <p:spPr>
          <a:xfrm>
            <a:off x="7772400" y="5943600"/>
            <a:ext cx="990600" cy="685800"/>
          </a:xfrm>
          <a:prstGeom prst="rect">
            <a:avLst/>
          </a:prstGeom>
        </p:spPr>
      </p:pic>
      <p:pic>
        <p:nvPicPr>
          <p:cNvPr id="7" name="Picture 6" descr="Snap APNC.JPG"/>
          <p:cNvPicPr>
            <a:picLocks noChangeAspect="1"/>
          </p:cNvPicPr>
          <p:nvPr/>
        </p:nvPicPr>
        <p:blipFill>
          <a:blip r:embed="rId4" cstate="print"/>
          <a:stretch>
            <a:fillRect/>
          </a:stretch>
        </p:blipFill>
        <p:spPr>
          <a:xfrm>
            <a:off x="6781800" y="1457325"/>
            <a:ext cx="1847850" cy="4486275"/>
          </a:xfrm>
          <a:prstGeom prst="rect">
            <a:avLst/>
          </a:prstGeom>
        </p:spPr>
      </p:pic>
      <p:sp>
        <p:nvSpPr>
          <p:cNvPr id="9" name="Rectangle 3"/>
          <p:cNvSpPr txBox="1">
            <a:spLocks/>
          </p:cNvSpPr>
          <p:nvPr/>
        </p:nvSpPr>
        <p:spPr bwMode="auto">
          <a:xfrm>
            <a:off x="228600" y="1676400"/>
            <a:ext cx="6553200" cy="438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Primary</a:t>
            </a:r>
            <a:r>
              <a:rPr kumimoji="0" lang="en-US" sz="2800" b="0" i="0" u="none" strike="noStrike" kern="1200" cap="none" spc="0" normalizeH="0" noProof="0" dirty="0" smtClean="0">
                <a:ln>
                  <a:noFill/>
                </a:ln>
                <a:solidFill>
                  <a:schemeClr val="tx1"/>
                </a:solidFill>
                <a:effectLst/>
                <a:uLnTx/>
                <a:uFillTx/>
                <a:latin typeface="Calibri" pitchFamily="34" charset="0"/>
                <a:ea typeface="+mn-ea"/>
                <a:cs typeface="+mn-cs"/>
              </a:rPr>
              <a:t> Benefits:</a:t>
            </a:r>
          </a:p>
          <a:p>
            <a:pPr marL="730250" lvl="1" indent="-273050">
              <a:lnSpc>
                <a:spcPct val="90000"/>
              </a:lnSpc>
              <a:spcBef>
                <a:spcPct val="20000"/>
              </a:spcBef>
              <a:buClr>
                <a:schemeClr val="accent1"/>
              </a:buClr>
              <a:buSzPct val="85000"/>
              <a:buFont typeface="Wingdings 2" pitchFamily="18" charset="2"/>
              <a:buChar cha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Highly concentrated,</a:t>
            </a:r>
            <a:r>
              <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rPr>
              <a:t> versatile, multipurpose cleaner</a:t>
            </a:r>
          </a:p>
          <a:p>
            <a:pPr marL="730250" lvl="1" indent="-273050">
              <a:lnSpc>
                <a:spcPct val="90000"/>
              </a:lnSpc>
              <a:spcBef>
                <a:spcPct val="20000"/>
              </a:spcBef>
              <a:buClr>
                <a:schemeClr val="accent1"/>
              </a:buClr>
              <a:buSzPct val="85000"/>
              <a:buFont typeface="Wingdings 2" pitchFamily="18" charset="2"/>
              <a:buChar char=""/>
            </a:pPr>
            <a:r>
              <a:rPr lang="en-US" sz="2400" baseline="0" dirty="0" smtClean="0">
                <a:latin typeface="Calibri" pitchFamily="34" charset="0"/>
              </a:rPr>
              <a:t>One</a:t>
            </a:r>
            <a:r>
              <a:rPr lang="en-US" sz="2400" dirty="0" smtClean="0">
                <a:latin typeface="Calibri" pitchFamily="34" charset="0"/>
              </a:rPr>
              <a:t> bottle replaces a cabinet full of leading household cleaners</a:t>
            </a:r>
          </a:p>
          <a:p>
            <a:pPr marL="730250" lvl="1" indent="-273050">
              <a:lnSpc>
                <a:spcPct val="90000"/>
              </a:lnSpc>
              <a:spcBef>
                <a:spcPct val="20000"/>
              </a:spcBef>
              <a:buClr>
                <a:schemeClr val="accent1"/>
              </a:buClr>
              <a:buSzPct val="85000"/>
              <a:buFont typeface="Wingdings 2" pitchFamily="18" charset="2"/>
              <a:buChar cha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Excellent</a:t>
            </a:r>
            <a:r>
              <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rPr>
              <a:t> for upholstery, walls, jewelry, ceramic tile, countertops and vinyl</a:t>
            </a:r>
          </a:p>
          <a:p>
            <a:pPr marL="730250" lvl="1" indent="-273050">
              <a:lnSpc>
                <a:spcPct val="90000"/>
              </a:lnSpc>
              <a:spcBef>
                <a:spcPct val="20000"/>
              </a:spcBef>
              <a:buClr>
                <a:schemeClr val="accent1"/>
              </a:buClr>
              <a:buSzPct val="85000"/>
              <a:buFont typeface="Wingdings 2" pitchFamily="18" charset="2"/>
              <a:buChar char=""/>
            </a:pPr>
            <a:r>
              <a:rPr lang="en-US" sz="2400" dirty="0" smtClean="0">
                <a:latin typeface="Calibri" pitchFamily="34" charset="0"/>
              </a:rPr>
              <a:t>Perfect for spot-cleaning and removing pen ink, shoe polish, lipstick and auto grease</a:t>
            </a:r>
          </a:p>
          <a:p>
            <a:pPr marL="730250" lvl="1" indent="-273050">
              <a:lnSpc>
                <a:spcPct val="90000"/>
              </a:lnSpc>
              <a:spcBef>
                <a:spcPct val="20000"/>
              </a:spcBef>
              <a:buClr>
                <a:schemeClr val="accent1"/>
              </a:buClr>
              <a:buSzPct val="85000"/>
              <a:buFont typeface="Wingdings 2" pitchFamily="18" charset="2"/>
              <a:buChar char=""/>
            </a:pPr>
            <a:r>
              <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rPr>
              <a:t>Tough on dirt, gentle on hands</a:t>
            </a:r>
          </a:p>
          <a:p>
            <a:pPr marL="730250" lvl="1" indent="-273050">
              <a:lnSpc>
                <a:spcPct val="90000"/>
              </a:lnSpc>
              <a:spcBef>
                <a:spcPct val="20000"/>
              </a:spcBef>
              <a:buClr>
                <a:schemeClr val="accent1"/>
              </a:buClr>
              <a:buSzPct val="85000"/>
              <a:buFont typeface="Wingdings 2" pitchFamily="18" charset="2"/>
              <a:buChar char=""/>
            </a:pPr>
            <a:r>
              <a:rPr lang="en-US" sz="2400" dirty="0" smtClean="0">
                <a:latin typeface="Calibri" pitchFamily="34" charset="0"/>
              </a:rPr>
              <a:t>Environmentally friendly</a:t>
            </a:r>
          </a:p>
          <a:p>
            <a:pPr marL="730250" lvl="1" indent="-273050">
              <a:lnSpc>
                <a:spcPct val="90000"/>
              </a:lnSpc>
              <a:spcBef>
                <a:spcPct val="20000"/>
              </a:spcBef>
              <a:buClr>
                <a:schemeClr val="accent1"/>
              </a:buClr>
              <a:buSzPct val="85000"/>
              <a:buFont typeface="Wingdings 2" pitchFamily="18" charset="2"/>
              <a:buChar char=""/>
            </a:pPr>
            <a:r>
              <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rPr>
              <a:t>Safe for septic systems</a:t>
            </a: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endParaRPr kumimoji="0" lang="en-US" sz="4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5800" cy="666750"/>
          </a:xfrm>
        </p:spPr>
        <p:txBody>
          <a:bodyPr/>
          <a:lstStyle/>
          <a:p>
            <a:pPr algn="ctr"/>
            <a:r>
              <a:rPr lang="en-US" sz="3600" dirty="0" smtClean="0">
                <a:latin typeface="Franklin Gothic Demi Cond" pitchFamily="34" charset="0"/>
              </a:rPr>
              <a:t>Snap™ All-Purpose Natural Concentrate</a:t>
            </a:r>
            <a:endParaRPr lang="en-US" sz="3600" dirty="0"/>
          </a:p>
        </p:txBody>
      </p:sp>
      <p:sp>
        <p:nvSpPr>
          <p:cNvPr id="3" name="Content Placeholder 2"/>
          <p:cNvSpPr>
            <a:spLocks noGrp="1"/>
          </p:cNvSpPr>
          <p:nvPr>
            <p:ph idx="1"/>
          </p:nvPr>
        </p:nvSpPr>
        <p:spPr>
          <a:xfrm>
            <a:off x="457200" y="1447800"/>
            <a:ext cx="8229600" cy="4876801"/>
          </a:xfrm>
        </p:spPr>
        <p:txBody>
          <a:bodyPr/>
          <a:lstStyle/>
          <a:p>
            <a:r>
              <a:rPr lang="en-US" sz="2800" dirty="0" smtClean="0">
                <a:latin typeface="+mj-lt"/>
              </a:rPr>
              <a:t>Primary Uses:</a:t>
            </a:r>
          </a:p>
          <a:p>
            <a:pPr lvl="1"/>
            <a:r>
              <a:rPr lang="en-US" altLang="zh-TW" dirty="0" smtClean="0">
                <a:latin typeface="+mj-lt"/>
                <a:ea typeface="新細明體" pitchFamily="18" charset="-128"/>
              </a:rPr>
              <a:t>Cleans walls, counter tops, floors and woodwork</a:t>
            </a:r>
          </a:p>
          <a:p>
            <a:pPr lvl="1"/>
            <a:r>
              <a:rPr lang="en-US" altLang="zh-TW" dirty="0" smtClean="0">
                <a:latin typeface="+mj-lt"/>
                <a:ea typeface="新細明體" pitchFamily="18" charset="-128"/>
              </a:rPr>
              <a:t>Removes dirt from hands gently and effectively</a:t>
            </a:r>
          </a:p>
          <a:p>
            <a:pPr lvl="1"/>
            <a:r>
              <a:rPr lang="en-US" altLang="zh-TW" dirty="0" smtClean="0">
                <a:latin typeface="+mj-lt"/>
                <a:ea typeface="新細明體" pitchFamily="18" charset="-128"/>
              </a:rPr>
              <a:t>Jewelry cleaner</a:t>
            </a:r>
          </a:p>
          <a:p>
            <a:pPr lvl="1"/>
            <a:r>
              <a:rPr lang="en-US" altLang="zh-TW" dirty="0" smtClean="0">
                <a:latin typeface="+mj-lt"/>
                <a:ea typeface="新細明體" pitchFamily="18" charset="-128"/>
              </a:rPr>
              <a:t>Spot and stain remover</a:t>
            </a:r>
          </a:p>
          <a:p>
            <a:pPr lvl="1"/>
            <a:r>
              <a:rPr lang="en-US" altLang="zh-TW" dirty="0" smtClean="0">
                <a:latin typeface="+mj-lt"/>
                <a:ea typeface="新細明體" pitchFamily="18" charset="-128"/>
              </a:rPr>
              <a:t>Upholstery cleaner</a:t>
            </a:r>
          </a:p>
          <a:p>
            <a:pPr lvl="1"/>
            <a:r>
              <a:rPr lang="en-US" dirty="0" smtClean="0">
                <a:latin typeface="+mj-lt"/>
              </a:rPr>
              <a:t>Car wash</a:t>
            </a:r>
          </a:p>
          <a:p>
            <a:pPr lvl="1"/>
            <a:r>
              <a:rPr lang="en-US" altLang="zh-TW" dirty="0" smtClean="0">
                <a:latin typeface="+mj-lt"/>
                <a:ea typeface="新細明體" pitchFamily="18" charset="-128"/>
              </a:rPr>
              <a:t>Laundry pre-wash</a:t>
            </a:r>
          </a:p>
          <a:p>
            <a:pPr lvl="1"/>
            <a:r>
              <a:rPr lang="en-US" dirty="0" smtClean="0">
                <a:latin typeface="+mj-lt"/>
              </a:rPr>
              <a:t>Fine linens</a:t>
            </a:r>
          </a:p>
          <a:p>
            <a:pPr lvl="1"/>
            <a:r>
              <a:rPr lang="en-US" dirty="0" smtClean="0">
                <a:latin typeface="+mj-lt"/>
              </a:rPr>
              <a:t>Cleans makeup brushes</a:t>
            </a:r>
          </a:p>
          <a:p>
            <a:pPr lvl="1"/>
            <a:endParaRPr lang="en-US" sz="2000" dirty="0" smtClean="0">
              <a:latin typeface="+mj-lt"/>
            </a:endParaRPr>
          </a:p>
          <a:p>
            <a:pPr lvl="1"/>
            <a:endParaRPr lang="en-US" sz="2000" dirty="0" smtClean="0">
              <a:latin typeface="+mj-lt"/>
            </a:endParaRPr>
          </a:p>
          <a:p>
            <a:endParaRPr lang="en-US" dirty="0"/>
          </a:p>
        </p:txBody>
      </p:sp>
      <p:pic>
        <p:nvPicPr>
          <p:cNvPr id="4" name="Picture 3" descr="USCAN_ENG_snapLogo_1111.png"/>
          <p:cNvPicPr/>
          <p:nvPr/>
        </p:nvPicPr>
        <p:blipFill>
          <a:blip r:embed="rId2" cstate="print"/>
          <a:stretch>
            <a:fillRect/>
          </a:stretch>
        </p:blipFill>
        <p:spPr>
          <a:xfrm>
            <a:off x="7772400" y="5943600"/>
            <a:ext cx="990600" cy="6858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4400" dirty="0" smtClean="0"/>
              <a:t>Savings with Snap APNC</a:t>
            </a:r>
            <a:endParaRPr lang="en-US" sz="4400" dirty="0"/>
          </a:p>
        </p:txBody>
      </p:sp>
      <p:sp>
        <p:nvSpPr>
          <p:cNvPr id="3" name="Content Placeholder 2"/>
          <p:cNvSpPr>
            <a:spLocks noGrp="1"/>
          </p:cNvSpPr>
          <p:nvPr>
            <p:ph idx="1"/>
          </p:nvPr>
        </p:nvSpPr>
        <p:spPr>
          <a:xfrm>
            <a:off x="457200" y="1600200"/>
            <a:ext cx="8229600" cy="4389437"/>
          </a:xfrm>
        </p:spPr>
        <p:txBody>
          <a:bodyPr/>
          <a:lstStyle/>
          <a:p>
            <a:r>
              <a:rPr lang="en-US" dirty="0" smtClean="0">
                <a:latin typeface="+mj-lt"/>
              </a:rPr>
              <a:t>One bottle can replace up to 133 bottles of the leading all-purpose cleaner</a:t>
            </a:r>
          </a:p>
          <a:p>
            <a:r>
              <a:rPr lang="en-US" dirty="0" smtClean="0">
                <a:latin typeface="+mj-lt"/>
              </a:rPr>
              <a:t>Over $480 in savings!</a:t>
            </a:r>
            <a:endParaRPr lang="en-US" dirty="0">
              <a:latin typeface="+mj-lt"/>
            </a:endParaRPr>
          </a:p>
        </p:txBody>
      </p:sp>
      <p:pic>
        <p:nvPicPr>
          <p:cNvPr id="1027" name="Picture 3"/>
          <p:cNvPicPr>
            <a:picLocks noChangeAspect="1" noChangeArrowheads="1"/>
          </p:cNvPicPr>
          <p:nvPr/>
        </p:nvPicPr>
        <p:blipFill>
          <a:blip r:embed="rId2" cstate="print"/>
          <a:srcRect/>
          <a:stretch>
            <a:fillRect/>
          </a:stretch>
        </p:blipFill>
        <p:spPr bwMode="auto">
          <a:xfrm>
            <a:off x="228600" y="2971800"/>
            <a:ext cx="8696325" cy="33946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09600" y="533400"/>
            <a:ext cx="8001000" cy="838200"/>
          </a:xfrm>
        </p:spPr>
        <p:txBody>
          <a:bodyPr/>
          <a:lstStyle/>
          <a:p>
            <a:pPr eaLnBrk="1" hangingPunct="1"/>
            <a:r>
              <a:rPr lang="en-US" sz="3600" dirty="0" smtClean="0"/>
              <a:t>Snap™ Heavy-Duty Concentrate</a:t>
            </a:r>
          </a:p>
        </p:txBody>
      </p:sp>
      <p:pic>
        <p:nvPicPr>
          <p:cNvPr id="6" name="Picture 5" descr="USCAN_ENG_snapLogo_1111.png"/>
          <p:cNvPicPr/>
          <p:nvPr/>
        </p:nvPicPr>
        <p:blipFill>
          <a:blip r:embed="rId3" cstate="print"/>
          <a:stretch>
            <a:fillRect/>
          </a:stretch>
        </p:blipFill>
        <p:spPr>
          <a:xfrm>
            <a:off x="7772400" y="5943600"/>
            <a:ext cx="990600" cy="685800"/>
          </a:xfrm>
          <a:prstGeom prst="rect">
            <a:avLst/>
          </a:prstGeom>
        </p:spPr>
      </p:pic>
      <p:sp>
        <p:nvSpPr>
          <p:cNvPr id="9" name="Rectangle 3"/>
          <p:cNvSpPr txBox="1">
            <a:spLocks/>
          </p:cNvSpPr>
          <p:nvPr/>
        </p:nvSpPr>
        <p:spPr bwMode="auto">
          <a:xfrm>
            <a:off x="228600" y="1676400"/>
            <a:ext cx="6553200" cy="438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Primary</a:t>
            </a:r>
            <a:r>
              <a:rPr kumimoji="0" lang="en-US" sz="2800" b="0" i="0" u="none" strike="noStrike" kern="1200" cap="none" spc="0" normalizeH="0" noProof="0" dirty="0" smtClean="0">
                <a:ln>
                  <a:noFill/>
                </a:ln>
                <a:solidFill>
                  <a:schemeClr val="tx1"/>
                </a:solidFill>
                <a:effectLst/>
                <a:uLnTx/>
                <a:uFillTx/>
                <a:latin typeface="Calibri" pitchFamily="34" charset="0"/>
                <a:ea typeface="+mn-ea"/>
                <a:cs typeface="+mn-cs"/>
              </a:rPr>
              <a:t> Benefits:</a:t>
            </a:r>
          </a:p>
          <a:p>
            <a:pPr marL="730250" lvl="1" indent="-273050">
              <a:lnSpc>
                <a:spcPct val="90000"/>
              </a:lnSpc>
              <a:spcBef>
                <a:spcPct val="20000"/>
              </a:spcBef>
              <a:buClr>
                <a:schemeClr val="accent1"/>
              </a:buClr>
              <a:buSzPct val="85000"/>
              <a:buFont typeface="Wingdings 2" pitchFamily="18" charset="2"/>
              <a:buChar cha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Highly concentrated,</a:t>
            </a:r>
            <a:r>
              <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rPr>
              <a:t> versatile, commercial-grade cleaner</a:t>
            </a:r>
          </a:p>
          <a:p>
            <a:pPr marL="730250" lvl="1" indent="-273050">
              <a:lnSpc>
                <a:spcPct val="90000"/>
              </a:lnSpc>
              <a:spcBef>
                <a:spcPct val="20000"/>
              </a:spcBef>
              <a:buClr>
                <a:schemeClr val="accent1"/>
              </a:buClr>
              <a:buSzPct val="85000"/>
              <a:buFont typeface="Wingdings 2" pitchFamily="18" charset="2"/>
              <a:buChar char=""/>
            </a:pPr>
            <a:r>
              <a:rPr lang="en-US" sz="2400" dirty="0" smtClean="0">
                <a:latin typeface="Calibri" pitchFamily="34" charset="0"/>
              </a:rPr>
              <a:t>Excellent for steam-cleaning carpets, and removing grease, oil and rust</a:t>
            </a:r>
          </a:p>
          <a:p>
            <a:pPr marL="730250" lvl="1" indent="-273050">
              <a:lnSpc>
                <a:spcPct val="90000"/>
              </a:lnSpc>
              <a:spcBef>
                <a:spcPct val="20000"/>
              </a:spcBef>
              <a:buClr>
                <a:schemeClr val="accent1"/>
              </a:buClr>
              <a:buSzPct val="85000"/>
              <a:buFont typeface="Wingdings 2" pitchFamily="18" charset="2"/>
              <a:buChar char=""/>
            </a:pPr>
            <a:r>
              <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rPr>
              <a:t>Cleans windows, screens, tile and grout, Formica</a:t>
            </a:r>
            <a:r>
              <a:rPr kumimoji="0" lang="en-US" sz="2400" b="0" i="0" u="none" strike="noStrike" kern="1200" cap="none" spc="0" normalizeH="0" noProof="0" dirty="0" smtClean="0">
                <a:ln>
                  <a:noFill/>
                </a:ln>
                <a:solidFill>
                  <a:schemeClr val="tx1"/>
                </a:solidFill>
                <a:effectLst/>
                <a:uLnTx/>
                <a:uFillTx/>
                <a:latin typeface="Calibri"/>
              </a:rPr>
              <a:t>® and painted surfaces</a:t>
            </a:r>
          </a:p>
          <a:p>
            <a:pPr marL="730250" lvl="1" indent="-273050">
              <a:lnSpc>
                <a:spcPct val="90000"/>
              </a:lnSpc>
              <a:spcBef>
                <a:spcPct val="20000"/>
              </a:spcBef>
              <a:buClr>
                <a:schemeClr val="accent1"/>
              </a:buClr>
              <a:buSzPct val="85000"/>
              <a:buFont typeface="Wingdings 2" pitchFamily="18" charset="2"/>
              <a:buChar char=""/>
            </a:pPr>
            <a:r>
              <a:rPr lang="en-US" sz="2400" dirty="0" smtClean="0">
                <a:latin typeface="Calibri"/>
                <a:ea typeface="+mn-ea"/>
                <a:cs typeface="+mn-cs"/>
              </a:rPr>
              <a:t>Perfect for grills, stoves, ovens, and pots and pans</a:t>
            </a:r>
            <a:endPar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endParaRPr>
          </a:p>
          <a:p>
            <a:pPr marL="730250" lvl="1" indent="-273050">
              <a:lnSpc>
                <a:spcPct val="90000"/>
              </a:lnSpc>
              <a:spcBef>
                <a:spcPct val="20000"/>
              </a:spcBef>
              <a:buClr>
                <a:schemeClr val="accent1"/>
              </a:buClr>
              <a:buSzPct val="85000"/>
              <a:buFont typeface="Wingdings 2" pitchFamily="18" charset="2"/>
              <a:buChar char=""/>
            </a:pPr>
            <a:r>
              <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rPr>
              <a:t>Safe for septic systems</a:t>
            </a: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endParaRPr kumimoji="0" lang="en-US" sz="4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pic>
        <p:nvPicPr>
          <p:cNvPr id="8" name="Picture 7" descr="Snap HDC.JPG"/>
          <p:cNvPicPr>
            <a:picLocks noChangeAspect="1"/>
          </p:cNvPicPr>
          <p:nvPr/>
        </p:nvPicPr>
        <p:blipFill>
          <a:blip r:embed="rId4" cstate="print"/>
          <a:stretch>
            <a:fillRect/>
          </a:stretch>
        </p:blipFill>
        <p:spPr>
          <a:xfrm>
            <a:off x="6780590" y="1143000"/>
            <a:ext cx="1874762" cy="47244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666750"/>
          </a:xfrm>
        </p:spPr>
        <p:txBody>
          <a:bodyPr/>
          <a:lstStyle/>
          <a:p>
            <a:r>
              <a:rPr lang="en-US" sz="3600" dirty="0" smtClean="0"/>
              <a:t>Snap™ Heavy-Duty Concentrate</a:t>
            </a:r>
            <a:endParaRPr lang="en-US" sz="3600" dirty="0"/>
          </a:p>
        </p:txBody>
      </p:sp>
      <p:sp>
        <p:nvSpPr>
          <p:cNvPr id="3" name="Content Placeholder 2"/>
          <p:cNvSpPr>
            <a:spLocks noGrp="1"/>
          </p:cNvSpPr>
          <p:nvPr>
            <p:ph idx="1"/>
          </p:nvPr>
        </p:nvSpPr>
        <p:spPr>
          <a:xfrm>
            <a:off x="457200" y="1447800"/>
            <a:ext cx="8229600" cy="4876801"/>
          </a:xfrm>
        </p:spPr>
        <p:txBody>
          <a:bodyPr numCol="2"/>
          <a:lstStyle/>
          <a:p>
            <a:r>
              <a:rPr lang="en-US" sz="2800" dirty="0" smtClean="0">
                <a:latin typeface="+mj-lt"/>
              </a:rPr>
              <a:t>Primary Uses:</a:t>
            </a:r>
          </a:p>
          <a:p>
            <a:pPr lvl="1"/>
            <a:r>
              <a:rPr lang="en-US" dirty="0" smtClean="0">
                <a:latin typeface="+mj-lt"/>
              </a:rPr>
              <a:t>Removes grease, oil and rust from carpet</a:t>
            </a:r>
          </a:p>
          <a:p>
            <a:pPr lvl="1"/>
            <a:r>
              <a:rPr lang="en-US" dirty="0" smtClean="0">
                <a:latin typeface="+mj-lt"/>
              </a:rPr>
              <a:t>Steam Cleaning Carpet</a:t>
            </a:r>
          </a:p>
          <a:p>
            <a:pPr lvl="1"/>
            <a:r>
              <a:rPr lang="en-US" dirty="0" smtClean="0">
                <a:latin typeface="+mj-lt"/>
              </a:rPr>
              <a:t>Cleans windows and screens</a:t>
            </a:r>
          </a:p>
          <a:p>
            <a:pPr lvl="1"/>
            <a:r>
              <a:rPr lang="en-US" dirty="0" smtClean="0">
                <a:latin typeface="+mj-lt"/>
              </a:rPr>
              <a:t>Bathroom tile and Formica</a:t>
            </a:r>
          </a:p>
          <a:p>
            <a:pPr lvl="1"/>
            <a:r>
              <a:rPr lang="en-US" dirty="0" smtClean="0">
                <a:latin typeface="+mj-lt"/>
              </a:rPr>
              <a:t>Painted surfaces – walls, shelves, doors and more</a:t>
            </a:r>
          </a:p>
          <a:p>
            <a:pPr lvl="1"/>
            <a:r>
              <a:rPr lang="en-US" sz="2400" dirty="0" smtClean="0">
                <a:latin typeface="+mj-lt"/>
              </a:rPr>
              <a:t>Grills, stoves, ovens, pots </a:t>
            </a:r>
            <a:r>
              <a:rPr lang="en-US" dirty="0" smtClean="0">
                <a:latin typeface="+mj-lt"/>
              </a:rPr>
              <a:t>and</a:t>
            </a:r>
            <a:r>
              <a:rPr lang="en-US" sz="2400" dirty="0" smtClean="0">
                <a:latin typeface="+mj-lt"/>
              </a:rPr>
              <a:t> pans</a:t>
            </a:r>
          </a:p>
          <a:p>
            <a:pPr lvl="1"/>
            <a:r>
              <a:rPr lang="en-US" sz="2400" dirty="0" smtClean="0">
                <a:latin typeface="+mj-lt"/>
              </a:rPr>
              <a:t>Stripping wax</a:t>
            </a:r>
          </a:p>
          <a:p>
            <a:pPr lvl="1"/>
            <a:endParaRPr lang="en-US" sz="2400" dirty="0" smtClean="0">
              <a:latin typeface="+mj-lt"/>
            </a:endParaRPr>
          </a:p>
          <a:p>
            <a:pPr lvl="1"/>
            <a:r>
              <a:rPr lang="en-US" dirty="0" smtClean="0">
                <a:latin typeface="+mj-lt"/>
              </a:rPr>
              <a:t>Glue remover</a:t>
            </a:r>
            <a:endParaRPr lang="en-US" sz="2400" dirty="0" smtClean="0">
              <a:latin typeface="+mj-lt"/>
            </a:endParaRPr>
          </a:p>
          <a:p>
            <a:pPr lvl="1"/>
            <a:r>
              <a:rPr lang="en-US" sz="2400" dirty="0" smtClean="0">
                <a:latin typeface="+mj-lt"/>
              </a:rPr>
              <a:t>Spot remover on carpet or clothing</a:t>
            </a:r>
          </a:p>
          <a:p>
            <a:pPr lvl="1"/>
            <a:r>
              <a:rPr lang="en-US" sz="2400" dirty="0" smtClean="0">
                <a:latin typeface="+mj-lt"/>
              </a:rPr>
              <a:t>Laundry pre-wash</a:t>
            </a:r>
          </a:p>
          <a:p>
            <a:pPr lvl="1"/>
            <a:r>
              <a:rPr lang="en-US" dirty="0" smtClean="0">
                <a:latin typeface="+mj-lt"/>
              </a:rPr>
              <a:t>Outdoor plastic furniture</a:t>
            </a:r>
          </a:p>
          <a:p>
            <a:pPr lvl="1"/>
            <a:r>
              <a:rPr lang="en-US" sz="2400" dirty="0" smtClean="0">
                <a:latin typeface="+mj-lt"/>
              </a:rPr>
              <a:t>Removes grease, oil and grime from driveways and garage floors</a:t>
            </a:r>
          </a:p>
          <a:p>
            <a:pPr lvl="1"/>
            <a:r>
              <a:rPr lang="en-US" dirty="0" smtClean="0">
                <a:latin typeface="+mj-lt"/>
              </a:rPr>
              <a:t>Use in pressure washer for awning, siding and decks</a:t>
            </a:r>
          </a:p>
          <a:p>
            <a:pPr lvl="1"/>
            <a:r>
              <a:rPr lang="en-US" sz="2400" dirty="0" smtClean="0">
                <a:latin typeface="+mj-lt"/>
              </a:rPr>
              <a:t>Cleans engines and tires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4400" dirty="0" smtClean="0"/>
              <a:t>Savings with Snap Heavy-Duty</a:t>
            </a:r>
            <a:endParaRPr lang="en-US" sz="4400" dirty="0"/>
          </a:p>
        </p:txBody>
      </p:sp>
      <p:sp>
        <p:nvSpPr>
          <p:cNvPr id="3" name="Content Placeholder 2"/>
          <p:cNvSpPr>
            <a:spLocks noGrp="1"/>
          </p:cNvSpPr>
          <p:nvPr>
            <p:ph idx="1"/>
          </p:nvPr>
        </p:nvSpPr>
        <p:spPr>
          <a:xfrm>
            <a:off x="457200" y="1600201"/>
            <a:ext cx="8229600" cy="1447800"/>
          </a:xfrm>
        </p:spPr>
        <p:txBody>
          <a:bodyPr/>
          <a:lstStyle/>
          <a:p>
            <a:r>
              <a:rPr lang="en-US" dirty="0" smtClean="0">
                <a:latin typeface="+mj-lt"/>
              </a:rPr>
              <a:t>One bottle can replace up to 12 bottles of the leading degreaser</a:t>
            </a:r>
          </a:p>
          <a:p>
            <a:r>
              <a:rPr lang="en-US" dirty="0" smtClean="0">
                <a:latin typeface="+mj-lt"/>
              </a:rPr>
              <a:t>Over $49 in savings!</a:t>
            </a:r>
            <a:endParaRPr lang="en-US" dirty="0">
              <a:latin typeface="+mj-lt"/>
            </a:endParaRPr>
          </a:p>
        </p:txBody>
      </p:sp>
      <p:pic>
        <p:nvPicPr>
          <p:cNvPr id="2050" name="Picture 2"/>
          <p:cNvPicPr>
            <a:picLocks noChangeAspect="1" noChangeArrowheads="1"/>
          </p:cNvPicPr>
          <p:nvPr/>
        </p:nvPicPr>
        <p:blipFill>
          <a:blip r:embed="rId2" cstate="print"/>
          <a:srcRect/>
          <a:stretch>
            <a:fillRect/>
          </a:stretch>
        </p:blipFill>
        <p:spPr bwMode="auto">
          <a:xfrm>
            <a:off x="457200" y="3048000"/>
            <a:ext cx="8001000" cy="352076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59A9F2"/>
      </a:dk2>
      <a:lt2>
        <a:srgbClr val="DBF5F9"/>
      </a:lt2>
      <a:accent1>
        <a:srgbClr val="0F6FC6"/>
      </a:accent1>
      <a:accent2>
        <a:srgbClr val="009DD9"/>
      </a:accent2>
      <a:accent3>
        <a:srgbClr val="89DEFF"/>
      </a:accent3>
      <a:accent4>
        <a:srgbClr val="7F7F7F"/>
      </a:accent4>
      <a:accent5>
        <a:srgbClr val="93F5F9"/>
      </a:accent5>
      <a:accent6>
        <a:srgbClr val="3ECCB4"/>
      </a:accent6>
      <a:hlink>
        <a:srgbClr val="000000"/>
      </a:hlink>
      <a:folHlink>
        <a:srgbClr val="7F7F7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2328</TotalTime>
  <Words>1140</Words>
  <Application>Microsoft Office PowerPoint</Application>
  <PresentationFormat>On-screen Show (4:3)</PresentationFormat>
  <Paragraphs>205</Paragraphs>
  <Slides>32</Slides>
  <Notes>16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                      </vt:lpstr>
      <vt:lpstr>Snap™ Products – The Beginning</vt:lpstr>
      <vt:lpstr> Top Benefits of Snap Products</vt:lpstr>
      <vt:lpstr>Snap™ All-Purpose Natural Concentrate</vt:lpstr>
      <vt:lpstr>Snap™ All-Purpose Natural Concentrate</vt:lpstr>
      <vt:lpstr>Savings with Snap APNC</vt:lpstr>
      <vt:lpstr>Snap™ Heavy-Duty Concentrate</vt:lpstr>
      <vt:lpstr>Snap™ Heavy-Duty Concentrate</vt:lpstr>
      <vt:lpstr>Savings with Snap Heavy-Duty</vt:lpstr>
      <vt:lpstr>Snap™ Disinfectant Cleaner</vt:lpstr>
      <vt:lpstr>Snap™ Disinfectant Cleaner</vt:lpstr>
      <vt:lpstr>Savings with Snap Disinfectant</vt:lpstr>
      <vt:lpstr>Snap™ Crystal Clean Automatic Dishwashing Crystals</vt:lpstr>
      <vt:lpstr>    Before     After</vt:lpstr>
      <vt:lpstr>Savings with Snap Crystal Clean Automatic Dishwashing Crystals</vt:lpstr>
      <vt:lpstr>Snap™ Triple Enzyme 3X Laundry Detergent</vt:lpstr>
      <vt:lpstr>Savings with Snap Triple Enzyme 3X  Laundry Detergent</vt:lpstr>
      <vt:lpstr>Snap™ Fabric Softener</vt:lpstr>
      <vt:lpstr>Savings with Snap Triple Enzyme 3X  Laundry Detergent</vt:lpstr>
      <vt:lpstr>How to sell Snap</vt:lpstr>
      <vt:lpstr>Snap™ Product Information Sheets</vt:lpstr>
      <vt:lpstr>Snap™ Quick Reference  Cleaning &amp; Laundry Handouts</vt:lpstr>
      <vt:lpstr>How to sell Snap</vt:lpstr>
      <vt:lpstr>PowerPoint Presentation</vt:lpstr>
      <vt:lpstr>How to sell Snap</vt:lpstr>
      <vt:lpstr>Snap™ All-Purpose Natural Concentrate</vt:lpstr>
      <vt:lpstr>Snap™ Heavy-Duty Concentrate</vt:lpstr>
      <vt:lpstr>Cleaning Tires with Snap™ Heavy-Duty</vt:lpstr>
      <vt:lpstr>Cleaning the Microwave with  Snap™ Heavy-Duty</vt:lpstr>
      <vt:lpstr>Snap™ Fabric Softener</vt:lpstr>
      <vt:lpstr>How to sell Snap</vt:lpstr>
      <vt:lpstr>www.facebook.com/mahappyhome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dc:title>
  <dc:creator>Jordan Crawford</dc:creator>
  <cp:lastModifiedBy>Leigh-Anna Ballard</cp:lastModifiedBy>
  <cp:revision>190</cp:revision>
  <cp:lastPrinted>2013-08-11T12:03:04Z</cp:lastPrinted>
  <dcterms:created xsi:type="dcterms:W3CDTF">2009-07-24T14:26:40Z</dcterms:created>
  <dcterms:modified xsi:type="dcterms:W3CDTF">2014-01-14T19:41:47Z</dcterms:modified>
</cp:coreProperties>
</file>