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33"/>
  </p:notesMasterIdLst>
  <p:handoutMasterIdLst>
    <p:handoutMasterId r:id="rId34"/>
  </p:handoutMasterIdLst>
  <p:sldIdLst>
    <p:sldId id="256" r:id="rId2"/>
    <p:sldId id="259" r:id="rId3"/>
    <p:sldId id="294" r:id="rId4"/>
    <p:sldId id="262" r:id="rId5"/>
    <p:sldId id="263" r:id="rId6"/>
    <p:sldId id="295" r:id="rId7"/>
    <p:sldId id="296" r:id="rId8"/>
    <p:sldId id="297" r:id="rId9"/>
    <p:sldId id="298" r:id="rId10"/>
    <p:sldId id="299" r:id="rId11"/>
    <p:sldId id="265" r:id="rId12"/>
    <p:sldId id="266" r:id="rId13"/>
    <p:sldId id="267" r:id="rId14"/>
    <p:sldId id="269" r:id="rId15"/>
    <p:sldId id="270" r:id="rId16"/>
    <p:sldId id="300" r:id="rId17"/>
    <p:sldId id="304" r:id="rId18"/>
    <p:sldId id="302" r:id="rId19"/>
    <p:sldId id="303" r:id="rId20"/>
    <p:sldId id="305" r:id="rId21"/>
    <p:sldId id="307" r:id="rId22"/>
    <p:sldId id="275" r:id="rId23"/>
    <p:sldId id="312" r:id="rId24"/>
    <p:sldId id="276" r:id="rId25"/>
    <p:sldId id="277" r:id="rId26"/>
    <p:sldId id="279" r:id="rId27"/>
    <p:sldId id="306" r:id="rId28"/>
    <p:sldId id="308" r:id="rId29"/>
    <p:sldId id="309" r:id="rId30"/>
    <p:sldId id="310" r:id="rId31"/>
    <p:sldId id="311"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2441" autoAdjust="0"/>
  </p:normalViewPr>
  <p:slideViewPr>
    <p:cSldViewPr>
      <p:cViewPr varScale="1">
        <p:scale>
          <a:sx n="101" d="100"/>
          <a:sy n="101" d="100"/>
        </p:scale>
        <p:origin x="-26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Constantia" pitchFamily="18" charset="0"/>
              </a:defRPr>
            </a:lvl1pPr>
          </a:lstStyle>
          <a:p>
            <a:pPr>
              <a:defRPr/>
            </a:pPr>
            <a:endParaRPr lang="en-US"/>
          </a:p>
        </p:txBody>
      </p:sp>
      <p:sp>
        <p:nvSpPr>
          <p:cNvPr id="6144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pPr>
              <a:defRPr/>
            </a:pPr>
            <a:fld id="{87466DB0-17EE-426D-8576-CB3106F6E162}" type="datetimeFigureOut">
              <a:rPr lang="en-US"/>
              <a:pPr>
                <a:defRPr/>
              </a:pPr>
              <a:t>11/8/2010</a:t>
            </a:fld>
            <a:endParaRPr lang="en-US"/>
          </a:p>
        </p:txBody>
      </p:sp>
      <p:sp>
        <p:nvSpPr>
          <p:cNvPr id="6144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Constantia" pitchFamily="18" charset="0"/>
              </a:defRPr>
            </a:lvl1pPr>
          </a:lstStyle>
          <a:p>
            <a:pPr>
              <a:defRPr/>
            </a:pPr>
            <a:endParaRPr lang="en-US"/>
          </a:p>
        </p:txBody>
      </p:sp>
      <p:sp>
        <p:nvSpPr>
          <p:cNvPr id="6144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pPr>
              <a:defRPr/>
            </a:pPr>
            <a:fld id="{7E4CE0BD-E2EF-4D0B-A952-DB89A676FDC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5A9B6EB-2DD6-420C-8C5B-B9AC57911C26}" type="datetimeFigureOut">
              <a:rPr lang="en-US"/>
              <a:pPr>
                <a:defRPr/>
              </a:pPr>
              <a:t>11/8/2010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09A22AF-F48A-4956-86B2-9CFE1F2F0EC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9A22AF-F48A-4956-86B2-9CFE1F2F0EC7}"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9A22AF-F48A-4956-86B2-9CFE1F2F0EC7}"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9A22AF-F48A-4956-86B2-9CFE1F2F0EC7}"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9A22AF-F48A-4956-86B2-9CFE1F2F0EC7}"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9A22AF-F48A-4956-86B2-9CFE1F2F0EC7}"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Video of the dog</a:t>
            </a:r>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B1A5C2-53A5-4586-833D-415DEDF5B3DF}" type="slidenum">
              <a:rPr lang="en-US"/>
              <a:pPr fontAlgn="base">
                <a:spcBef>
                  <a:spcPct val="0"/>
                </a:spcBef>
                <a:spcAft>
                  <a:spcPct val="0"/>
                </a:spcAft>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Video of big poppa doing the demonstration</a:t>
            </a:r>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A8CF68-74DD-47FB-B882-0F0598FF8F96}" type="slidenum">
              <a:rPr lang="en-US"/>
              <a:pPr fontAlgn="base">
                <a:spcBef>
                  <a:spcPct val="0"/>
                </a:spcBef>
                <a:spcAft>
                  <a:spcPct val="0"/>
                </a:spcAft>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Video of big poppa doing the demonstration</a:t>
            </a:r>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A8CF68-74DD-47FB-B882-0F0598FF8F96}" type="slidenum">
              <a:rPr lang="en-US"/>
              <a:pPr fontAlgn="base">
                <a:spcBef>
                  <a:spcPct val="0"/>
                </a:spcBef>
                <a:spcAft>
                  <a:spcPct val="0"/>
                </a:spcAft>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Video of big poppa doing the demonstration</a:t>
            </a:r>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A8CF68-74DD-47FB-B882-0F0598FF8F96}" type="slidenum">
              <a:rPr lang="en-US"/>
              <a:pPr fontAlgn="base">
                <a:spcBef>
                  <a:spcPct val="0"/>
                </a:spcBef>
                <a:spcAft>
                  <a:spcPct val="0"/>
                </a:spcAft>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Video of big poppa doing the demonstration</a:t>
            </a:r>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A8CF68-74DD-47FB-B882-0F0598FF8F96}" type="slidenum">
              <a:rPr lang="en-US"/>
              <a:pPr fontAlgn="base">
                <a:spcBef>
                  <a:spcPct val="0"/>
                </a:spcBef>
                <a:spcAft>
                  <a:spcPct val="0"/>
                </a:spcAft>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Video of big poppa doing the demonstration</a:t>
            </a:r>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A8CF68-74DD-47FB-B882-0F0598FF8F96}" type="slidenum">
              <a:rPr lang="en-US"/>
              <a:pPr fontAlgn="base">
                <a:spcBef>
                  <a:spcPct val="0"/>
                </a:spcBef>
                <a:spcAft>
                  <a:spcPct val="0"/>
                </a:spcAft>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9A22AF-F48A-4956-86B2-9CFE1F2F0EC7}"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Video of big poppa doing the demonstration</a:t>
            </a:r>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A8CF68-74DD-47FB-B882-0F0598FF8F96}" type="slidenum">
              <a:rPr lang="en-US"/>
              <a:pPr fontAlgn="base">
                <a:spcBef>
                  <a:spcPct val="0"/>
                </a:spcBef>
                <a:spcAft>
                  <a:spcPct val="0"/>
                </a:spcAft>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Video of big poppa doing the demonstration</a:t>
            </a:r>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A8CF68-74DD-47FB-B882-0F0598FF8F96}" type="slidenum">
              <a:rPr lang="en-US"/>
              <a:pPr fontAlgn="base">
                <a:spcBef>
                  <a:spcPct val="0"/>
                </a:spcBef>
                <a:spcAft>
                  <a:spcPct val="0"/>
                </a:spcAft>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headEnd/>
            <a:tailEnd/>
          </a:ln>
        </p:spPr>
      </p:sp>
      <p:sp>
        <p:nvSpPr>
          <p:cNvPr id="3891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headEnd/>
            <a:tailEnd/>
          </a:ln>
        </p:spPr>
      </p:sp>
      <p:sp>
        <p:nvSpPr>
          <p:cNvPr id="3891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9A22AF-F48A-4956-86B2-9CFE1F2F0EC7}"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9A22AF-F48A-4956-86B2-9CFE1F2F0EC7}"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9A22AF-F48A-4956-86B2-9CFE1F2F0EC7}"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Video of big poppa doing the demonstration</a:t>
            </a:r>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A8CF68-74DD-47FB-B882-0F0598FF8F96}" type="slidenum">
              <a:rPr lang="en-US"/>
              <a:pPr fontAlgn="base">
                <a:spcBef>
                  <a:spcPct val="0"/>
                </a:spcBef>
                <a:spcAft>
                  <a:spcPct val="0"/>
                </a:spcAft>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A8CF68-74DD-47FB-B882-0F0598FF8F96}" type="slidenum">
              <a:rPr lang="en-US"/>
              <a:pPr fontAlgn="base">
                <a:spcBef>
                  <a:spcPct val="0"/>
                </a:spcBef>
                <a:spcAft>
                  <a:spcPct val="0"/>
                </a:spcAft>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Video of big poppa doing the demonstration</a:t>
            </a:r>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A8CF68-74DD-47FB-B882-0F0598FF8F96}" type="slidenum">
              <a:rPr lang="en-US"/>
              <a:pPr fontAlgn="base">
                <a:spcBef>
                  <a:spcPct val="0"/>
                </a:spcBef>
                <a:spcAft>
                  <a:spcPct val="0"/>
                </a:spcAft>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9A22AF-F48A-4956-86B2-9CFE1F2F0EC7}"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Video of big poppa doing the demonstration</a:t>
            </a:r>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A8CF68-74DD-47FB-B882-0F0598FF8F96}" type="slidenum">
              <a:rPr lang="en-US"/>
              <a:pPr fontAlgn="base">
                <a:spcBef>
                  <a:spcPct val="0"/>
                </a:spcBef>
                <a:spcAft>
                  <a:spcPct val="0"/>
                </a:spcAft>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That concludes</a:t>
            </a:r>
            <a:r>
              <a:rPr lang="en-US" baseline="0" dirty="0" smtClean="0"/>
              <a:t> our snap product demonstration webinar.  For a summary of this presentation including a list of items needed and the directions for how to complete the Snap product demonstrations please go to unfranchise.com, click on downloads and sales aids.  Look for the sales aid titled  How to Perform Snap Demo’s.  </a:t>
            </a:r>
            <a:endParaRPr lang="en-US" dirty="0"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A8CF68-74DD-47FB-B882-0F0598FF8F96}" type="slidenum">
              <a:rPr lang="en-US"/>
              <a:pPr fontAlgn="base">
                <a:spcBef>
                  <a:spcPct val="0"/>
                </a:spcBef>
                <a:spcAft>
                  <a:spcPct val="0"/>
                </a:spcAft>
                <a:defRPr/>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9A22AF-F48A-4956-86B2-9CFE1F2F0EC7}"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9A22AF-F48A-4956-86B2-9CFE1F2F0EC7}"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9A22AF-F48A-4956-86B2-9CFE1F2F0EC7}"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9A22AF-F48A-4956-86B2-9CFE1F2F0EC7}"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9A22AF-F48A-4956-86B2-9CFE1F2F0EC7}"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9A22AF-F48A-4956-86B2-9CFE1F2F0EC7}"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D9F81B37-94EC-4D37-8347-68F6E798300D}" type="datetimeFigureOut">
              <a:rPr lang="en-US"/>
              <a:pPr>
                <a:defRPr/>
              </a:pPr>
              <a:t>11/8/2010</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5365A34F-4516-4205-9DD4-8A90C0A8A45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980DDE6-E4FC-434B-947A-D02AE155B69A}" type="datetimeFigureOut">
              <a:rPr lang="en-US"/>
              <a:pPr>
                <a:defRPr/>
              </a:pPr>
              <a:t>11/8/2010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9A7B13B-3081-42C1-B8F3-329FA8E1A290}"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1CFB637-0010-4F65-ABD0-927B57AE58D2}" type="datetimeFigureOut">
              <a:rPr lang="en-US"/>
              <a:pPr>
                <a:defRPr/>
              </a:pPr>
              <a:t>11/8/2010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8CED2D2-1290-4222-BAFB-0D06FD2C0448}"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B534DED-623A-428F-9931-E34CD4871CE9}" type="datetimeFigureOut">
              <a:rPr lang="en-US"/>
              <a:pPr>
                <a:defRPr/>
              </a:pPr>
              <a:t>11/8/2010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BA9B999-9A7E-4843-BED1-CC50071B83B3}"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BD12BE4-C248-405D-919B-6D04C37F2FBD}" type="datetimeFigureOut">
              <a:rPr lang="en-US"/>
              <a:pPr>
                <a:defRPr/>
              </a:pPr>
              <a:t>11/8/2010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BA1479-BAB2-45FE-9B7B-5432DED7C71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D2EA7C0-5FAA-434C-9ED5-FF97EF01F938}" type="datetimeFigureOut">
              <a:rPr lang="en-US"/>
              <a:pPr>
                <a:defRPr/>
              </a:pPr>
              <a:t>11/8/2010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78A5F5CC-F87D-4A5F-B98A-99D259E08C4F}"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162B8DCB-1840-4770-B78C-FB07FF4FC534}" type="datetimeFigureOut">
              <a:rPr lang="en-US"/>
              <a:pPr>
                <a:defRPr/>
              </a:pPr>
              <a:t>11/8/2010</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29E308A6-A11C-48F6-8598-8FA2D2A46CE9}"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51341683-B0E7-4540-A0D6-F69903B2E066}" type="datetimeFigureOut">
              <a:rPr lang="en-US"/>
              <a:pPr>
                <a:defRPr/>
              </a:pPr>
              <a:t>11/8/2010</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74383A0F-5CAE-4D3E-A1FF-869C8EAF3C39}"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D62AD904-61E3-4B25-8136-7A70246F8E00}" type="datetimeFigureOut">
              <a:rPr lang="en-US"/>
              <a:pPr>
                <a:defRPr/>
              </a:pPr>
              <a:t>11/8/2010</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8302127-3778-4AB9-BACA-1F0162AB06E0}"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77288D7E-6919-4AD0-B57C-749A406E67B7}" type="datetimeFigureOut">
              <a:rPr lang="en-US"/>
              <a:pPr>
                <a:defRPr/>
              </a:pPr>
              <a:t>11/8/2010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D4DEDE4-5107-4C15-AAE1-4733C5EA9011}"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EE739C15-8E06-4D3A-A1E4-E168B360380A}" type="datetimeFigureOut">
              <a:rPr lang="en-US"/>
              <a:pPr>
                <a:defRPr/>
              </a:pPr>
              <a:t>11/8/2010</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0C575C63-61FE-4249-A1FF-B2700A512F84}"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DC3D4000-7BF7-41DF-B13B-5E87B503D8BB}" type="datetimeFigureOut">
              <a:rPr lang="en-US"/>
              <a:pPr>
                <a:defRPr/>
              </a:pPr>
              <a:t>11/8/2010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2DDA1097-A088-4199-8212-88F9E8519601}"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828" r:id="rId1"/>
    <p:sldLayoutId id="2147483827" r:id="rId2"/>
    <p:sldLayoutId id="2147483829" r:id="rId3"/>
    <p:sldLayoutId id="2147483826" r:id="rId4"/>
    <p:sldLayoutId id="2147483825" r:id="rId5"/>
    <p:sldLayoutId id="2147483824" r:id="rId6"/>
    <p:sldLayoutId id="2147483823" r:id="rId7"/>
    <p:sldLayoutId id="2147483822" r:id="rId8"/>
    <p:sldLayoutId id="2147483830" r:id="rId9"/>
    <p:sldLayoutId id="2147483821" r:id="rId10"/>
    <p:sldLayoutId id="2147483820" r:id="rId11"/>
  </p:sldLayoutIdLst>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ideo" Target="file:///C:\Users\Dale\Desktop\New%20Snap%20Presentation\Slide21-Video.wmv" TargetMode="Externa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5"/>
          <p:cNvPicPr>
            <a:picLocks noChangeAspect="1" noChangeArrowheads="1"/>
          </p:cNvPicPr>
          <p:nvPr/>
        </p:nvPicPr>
        <p:blipFill>
          <a:blip r:embed="rId3" cstate="print"/>
          <a:srcRect/>
          <a:stretch>
            <a:fillRect/>
          </a:stretch>
        </p:blipFill>
        <p:spPr bwMode="auto">
          <a:xfrm>
            <a:off x="685800" y="762000"/>
            <a:ext cx="4775130" cy="3733800"/>
          </a:xfrm>
          <a:prstGeom prst="rect">
            <a:avLst/>
          </a:prstGeom>
          <a:noFill/>
          <a:ln w="9525">
            <a:noFill/>
            <a:miter lim="800000"/>
            <a:headEnd/>
            <a:tailEnd/>
          </a:ln>
        </p:spPr>
      </p:pic>
      <p:sp>
        <p:nvSpPr>
          <p:cNvPr id="3" name="TextBox 2"/>
          <p:cNvSpPr txBox="1"/>
          <p:nvPr/>
        </p:nvSpPr>
        <p:spPr>
          <a:xfrm>
            <a:off x="2819400" y="4191000"/>
            <a:ext cx="5943600" cy="2062103"/>
          </a:xfrm>
          <a:prstGeom prst="rect">
            <a:avLst/>
          </a:prstGeom>
          <a:noFill/>
        </p:spPr>
        <p:txBody>
          <a:bodyPr wrap="square" rtlCol="0">
            <a:spAutoFit/>
          </a:bodyPr>
          <a:lstStyle/>
          <a:p>
            <a:r>
              <a:rPr lang="en-US" sz="4400" dirty="0" smtClean="0">
                <a:solidFill>
                  <a:schemeClr val="accent2">
                    <a:lumMod val="20000"/>
                    <a:lumOff val="80000"/>
                  </a:schemeClr>
                </a:solidFill>
                <a:latin typeface="+mj-lt"/>
              </a:rPr>
              <a:t>Demonstrations…</a:t>
            </a:r>
          </a:p>
          <a:p>
            <a:pPr>
              <a:buFont typeface="Wingdings" pitchFamily="2" charset="2"/>
              <a:buChar char="§"/>
            </a:pPr>
            <a:r>
              <a:rPr lang="en-US" sz="2800" dirty="0" smtClean="0">
                <a:latin typeface="+mj-lt"/>
              </a:rPr>
              <a:t>  Heavy Duty Concentrate</a:t>
            </a:r>
          </a:p>
          <a:p>
            <a:pPr>
              <a:buFont typeface="Wingdings" pitchFamily="2" charset="2"/>
              <a:buChar char="§"/>
            </a:pPr>
            <a:r>
              <a:rPr lang="en-US" sz="2800" dirty="0" smtClean="0">
                <a:latin typeface="+mj-lt"/>
              </a:rPr>
              <a:t>  All Purpose Natural Concentrate</a:t>
            </a:r>
          </a:p>
          <a:p>
            <a:pPr>
              <a:buFont typeface="Wingdings" pitchFamily="2" charset="2"/>
              <a:buChar char="§"/>
            </a:pPr>
            <a:r>
              <a:rPr lang="en-US" sz="2800" dirty="0" smtClean="0">
                <a:latin typeface="+mj-lt"/>
              </a:rPr>
              <a:t>  Disinfectant Cleaner</a:t>
            </a:r>
            <a:endParaRPr lang="en-US" sz="2800" dirty="0">
              <a:latin typeface="+mj-l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457200"/>
            <a:ext cx="8229600" cy="838200"/>
          </a:xfrm>
        </p:spPr>
        <p:txBody>
          <a:bodyPr/>
          <a:lstStyle/>
          <a:p>
            <a:pPr eaLnBrk="1" hangingPunct="1"/>
            <a:r>
              <a:rPr lang="en-US" sz="4800" dirty="0" smtClean="0">
                <a:latin typeface="Calibri" pitchFamily="34" charset="0"/>
              </a:rPr>
              <a:t>Snap™ Heavy Duty Concentrate </a:t>
            </a:r>
          </a:p>
        </p:txBody>
      </p:sp>
      <p:sp>
        <p:nvSpPr>
          <p:cNvPr id="23554" name="Rectangle 4"/>
          <p:cNvSpPr>
            <a:spLocks noGrp="1"/>
          </p:cNvSpPr>
          <p:nvPr>
            <p:ph type="body" sz="half" idx="4294967295"/>
          </p:nvPr>
        </p:nvSpPr>
        <p:spPr>
          <a:xfrm>
            <a:off x="228600" y="1600200"/>
            <a:ext cx="4953000" cy="4389438"/>
          </a:xfrm>
        </p:spPr>
        <p:txBody>
          <a:bodyPr/>
          <a:lstStyle/>
          <a:p>
            <a:pPr eaLnBrk="1" hangingPunct="1"/>
            <a:r>
              <a:rPr lang="en-US" sz="2800" dirty="0" smtClean="0">
                <a:latin typeface="Calibri" pitchFamily="34" charset="0"/>
              </a:rPr>
              <a:t>What you need to do…</a:t>
            </a:r>
          </a:p>
          <a:p>
            <a:pPr marL="908050" lvl="1" indent="-514350" eaLnBrk="1" hangingPunct="1">
              <a:buFont typeface="+mj-lt"/>
              <a:buAutoNum type="arabicPeriod" startAt="2"/>
            </a:pPr>
            <a:endParaRPr lang="en-US" sz="2000" dirty="0" smtClean="0">
              <a:latin typeface="Calibri" pitchFamily="34" charset="0"/>
            </a:endParaRPr>
          </a:p>
          <a:p>
            <a:pPr marL="908050" lvl="1" indent="-514350" eaLnBrk="1" hangingPunct="1">
              <a:buFont typeface="+mj-lt"/>
              <a:buAutoNum type="arabicPeriod" startAt="3"/>
            </a:pPr>
            <a:r>
              <a:rPr lang="en-US" sz="2800" dirty="0" smtClean="0">
                <a:latin typeface="Calibri" pitchFamily="34" charset="0"/>
              </a:rPr>
              <a:t>Hold up carpet to show stains on one side of the carpet are now removed.  </a:t>
            </a:r>
          </a:p>
          <a:p>
            <a:pPr marL="908050" lvl="1" indent="-514350" eaLnBrk="1" hangingPunct="1">
              <a:buFont typeface="+mj-lt"/>
              <a:buAutoNum type="arabicPeriod" startAt="3"/>
            </a:pPr>
            <a:r>
              <a:rPr lang="en-US" sz="2800" dirty="0" smtClean="0">
                <a:latin typeface="Calibri" pitchFamily="34" charset="0"/>
              </a:rPr>
              <a:t>RESULT:  Half the stains are completely removed</a:t>
            </a:r>
          </a:p>
          <a:p>
            <a:pPr marL="908050" lvl="1" indent="-514350" eaLnBrk="1" hangingPunct="1">
              <a:buFont typeface="+mj-lt"/>
              <a:buAutoNum type="arabicPeriod" startAt="3"/>
            </a:pPr>
            <a:r>
              <a:rPr lang="en-US" sz="2800" dirty="0" smtClean="0">
                <a:latin typeface="Calibri" pitchFamily="34" charset="0"/>
              </a:rPr>
              <a:t>Practice, Practice, Practice</a:t>
            </a:r>
            <a:r>
              <a:rPr lang="en-US" sz="2800" dirty="0" smtClean="0">
                <a:latin typeface="Garamond" pitchFamily="18" charset="0"/>
              </a:rPr>
              <a:t>!</a:t>
            </a:r>
          </a:p>
        </p:txBody>
      </p:sp>
      <p:pic>
        <p:nvPicPr>
          <p:cNvPr id="5" name="Picture 4" descr="US_ENG_SKU_snapHeavy#359745.png"/>
          <p:cNvPicPr>
            <a:picLocks noChangeAspect="1"/>
          </p:cNvPicPr>
          <p:nvPr/>
        </p:nvPicPr>
        <p:blipFill>
          <a:blip r:embed="rId3" cstate="print"/>
          <a:stretch>
            <a:fillRect/>
          </a:stretch>
        </p:blipFill>
        <p:spPr>
          <a:xfrm>
            <a:off x="4938660" y="2851873"/>
            <a:ext cx="3738144" cy="2482127"/>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533400" y="1676400"/>
            <a:ext cx="8229600" cy="762000"/>
          </a:xfrm>
        </p:spPr>
        <p:txBody>
          <a:bodyPr/>
          <a:lstStyle/>
          <a:p>
            <a:pPr eaLnBrk="1" hangingPunct="1"/>
            <a:r>
              <a:rPr lang="en-US" sz="4000" dirty="0" smtClean="0">
                <a:latin typeface="Calibri" pitchFamily="34" charset="0"/>
              </a:rPr>
              <a:t>-Before			     -After</a:t>
            </a:r>
          </a:p>
        </p:txBody>
      </p:sp>
      <p:pic>
        <p:nvPicPr>
          <p:cNvPr id="25602" name="Content Placeholder 3" descr="Slide10.jpg"/>
          <p:cNvPicPr>
            <a:picLocks noGrp="1" noChangeAspect="1"/>
          </p:cNvPicPr>
          <p:nvPr>
            <p:ph idx="1"/>
          </p:nvPr>
        </p:nvPicPr>
        <p:blipFill>
          <a:blip r:embed="rId3" cstate="print"/>
          <a:srcRect/>
          <a:stretch>
            <a:fillRect/>
          </a:stretch>
        </p:blipFill>
        <p:spPr>
          <a:xfrm>
            <a:off x="533400" y="2362200"/>
            <a:ext cx="4054475" cy="3041650"/>
          </a:xfrm>
        </p:spPr>
      </p:pic>
      <p:pic>
        <p:nvPicPr>
          <p:cNvPr id="25603" name="Picture 4" descr="Slide10b.jpg"/>
          <p:cNvPicPr>
            <a:picLocks noChangeAspect="1"/>
          </p:cNvPicPr>
          <p:nvPr/>
        </p:nvPicPr>
        <p:blipFill>
          <a:blip r:embed="rId4" cstate="print"/>
          <a:srcRect/>
          <a:stretch>
            <a:fillRect/>
          </a:stretch>
        </p:blipFill>
        <p:spPr bwMode="auto">
          <a:xfrm>
            <a:off x="4724400" y="2362200"/>
            <a:ext cx="4048125" cy="3041650"/>
          </a:xfrm>
          <a:prstGeom prst="rect">
            <a:avLst/>
          </a:prstGeom>
          <a:noFill/>
          <a:ln w="9525">
            <a:noFill/>
            <a:miter lim="800000"/>
            <a:headEnd/>
            <a:tailEnd/>
          </a:ln>
        </p:spPr>
      </p:pic>
      <p:sp>
        <p:nvSpPr>
          <p:cNvPr id="25604" name="Title 1"/>
          <p:cNvSpPr>
            <a:spLocks/>
          </p:cNvSpPr>
          <p:nvPr/>
        </p:nvSpPr>
        <p:spPr bwMode="auto">
          <a:xfrm>
            <a:off x="381000" y="1295400"/>
            <a:ext cx="8229600" cy="762000"/>
          </a:xfrm>
          <a:prstGeom prst="rect">
            <a:avLst/>
          </a:prstGeom>
          <a:noFill/>
          <a:ln w="9525">
            <a:noFill/>
            <a:miter lim="800000"/>
            <a:headEnd/>
            <a:tailEnd/>
          </a:ln>
        </p:spPr>
        <p:txBody>
          <a:bodyPr lIns="0" rIns="0" bIns="0" anchor="b"/>
          <a:lstStyle/>
          <a:p>
            <a:r>
              <a:rPr lang="en-US" sz="4800" dirty="0">
                <a:solidFill>
                  <a:schemeClr val="tx2"/>
                </a:solidFill>
                <a:latin typeface="+mj-lt"/>
              </a:rPr>
              <a:t>Snap™ Heavy Duty Concentrate </a:t>
            </a:r>
            <a:r>
              <a:rPr lang="en-US" sz="4800" dirty="0">
                <a:solidFill>
                  <a:schemeClr val="tx2"/>
                </a:solidFill>
                <a:latin typeface="Garamond" pitchFamily="18" charset="0"/>
              </a:rPr>
              <a:t/>
            </a:r>
            <a:br>
              <a:rPr lang="en-US" sz="4800" dirty="0">
                <a:solidFill>
                  <a:schemeClr val="tx2"/>
                </a:solidFill>
                <a:latin typeface="Garamond" pitchFamily="18" charset="0"/>
              </a:rPr>
            </a:br>
            <a:endParaRPr lang="en-US" sz="4800" dirty="0">
              <a:solidFill>
                <a:schemeClr val="tx2"/>
              </a:solidFill>
              <a:latin typeface="Garamond"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1295400"/>
            <a:ext cx="8229600" cy="1143000"/>
          </a:xfrm>
        </p:spPr>
        <p:txBody>
          <a:bodyPr/>
          <a:lstStyle/>
          <a:p>
            <a:pPr eaLnBrk="1" hangingPunct="1"/>
            <a:r>
              <a:rPr lang="en-US" sz="4000" dirty="0" smtClean="0"/>
              <a:t>-Before			     -After</a:t>
            </a:r>
          </a:p>
        </p:txBody>
      </p:sp>
      <p:pic>
        <p:nvPicPr>
          <p:cNvPr id="26626" name="Content Placeholder 3" descr="Slide11.jpg"/>
          <p:cNvPicPr>
            <a:picLocks noGrp="1" noChangeAspect="1"/>
          </p:cNvPicPr>
          <p:nvPr>
            <p:ph idx="1"/>
          </p:nvPr>
        </p:nvPicPr>
        <p:blipFill>
          <a:blip r:embed="rId3" cstate="print"/>
          <a:srcRect/>
          <a:stretch>
            <a:fillRect/>
          </a:stretch>
        </p:blipFill>
        <p:spPr>
          <a:xfrm>
            <a:off x="533400" y="2362200"/>
            <a:ext cx="4062413" cy="3048000"/>
          </a:xfrm>
        </p:spPr>
      </p:pic>
      <p:pic>
        <p:nvPicPr>
          <p:cNvPr id="26627" name="Picture 4" descr="Slide11b.jpg"/>
          <p:cNvPicPr>
            <a:picLocks noChangeAspect="1"/>
          </p:cNvPicPr>
          <p:nvPr/>
        </p:nvPicPr>
        <p:blipFill>
          <a:blip r:embed="rId4" cstate="print"/>
          <a:srcRect/>
          <a:stretch>
            <a:fillRect/>
          </a:stretch>
        </p:blipFill>
        <p:spPr bwMode="auto">
          <a:xfrm>
            <a:off x="4648200" y="2362200"/>
            <a:ext cx="4048125" cy="3041650"/>
          </a:xfrm>
          <a:prstGeom prst="rect">
            <a:avLst/>
          </a:prstGeom>
          <a:noFill/>
          <a:ln w="9525">
            <a:noFill/>
            <a:miter lim="800000"/>
            <a:headEnd/>
            <a:tailEnd/>
          </a:ln>
        </p:spPr>
      </p:pic>
      <p:sp>
        <p:nvSpPr>
          <p:cNvPr id="26628" name="Title 1"/>
          <p:cNvSpPr>
            <a:spLocks/>
          </p:cNvSpPr>
          <p:nvPr/>
        </p:nvSpPr>
        <p:spPr bwMode="auto">
          <a:xfrm>
            <a:off x="457200" y="990600"/>
            <a:ext cx="8229600" cy="1143000"/>
          </a:xfrm>
          <a:prstGeom prst="rect">
            <a:avLst/>
          </a:prstGeom>
          <a:noFill/>
          <a:ln w="9525">
            <a:noFill/>
            <a:miter lim="800000"/>
            <a:headEnd/>
            <a:tailEnd/>
          </a:ln>
        </p:spPr>
        <p:txBody>
          <a:bodyPr lIns="0" rIns="0" bIns="0" anchor="b"/>
          <a:lstStyle/>
          <a:p>
            <a:r>
              <a:rPr lang="en-US" sz="4800" dirty="0">
                <a:solidFill>
                  <a:schemeClr val="tx2"/>
                </a:solidFill>
                <a:latin typeface="+mj-lt"/>
              </a:rPr>
              <a:t>Snap™ Heavy Duty Concentrate </a:t>
            </a:r>
            <a:r>
              <a:rPr lang="en-US" sz="4800" dirty="0">
                <a:solidFill>
                  <a:schemeClr val="tx2"/>
                </a:solidFill>
                <a:latin typeface="Garamond" pitchFamily="18" charset="0"/>
              </a:rPr>
              <a:t/>
            </a:r>
            <a:br>
              <a:rPr lang="en-US" sz="4800" dirty="0">
                <a:solidFill>
                  <a:schemeClr val="tx2"/>
                </a:solidFill>
                <a:latin typeface="Garamond" pitchFamily="18" charset="0"/>
              </a:rPr>
            </a:br>
            <a:endParaRPr lang="en-US" sz="4800" dirty="0">
              <a:solidFill>
                <a:schemeClr val="tx2"/>
              </a:solidFill>
              <a:latin typeface="Garamond" pitchFamily="18"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228600" y="152400"/>
            <a:ext cx="8686800" cy="990600"/>
          </a:xfrm>
        </p:spPr>
        <p:txBody>
          <a:bodyPr/>
          <a:lstStyle/>
          <a:p>
            <a:pPr algn="ctr" eaLnBrk="1" hangingPunct="1"/>
            <a:r>
              <a:rPr lang="en-US" sz="4200" dirty="0" smtClean="0"/>
              <a:t>Snap™ All-Purpose Natural Concentrate</a:t>
            </a:r>
          </a:p>
        </p:txBody>
      </p:sp>
      <p:sp>
        <p:nvSpPr>
          <p:cNvPr id="27650" name="Content Placeholder 2"/>
          <p:cNvSpPr>
            <a:spLocks noGrp="1"/>
          </p:cNvSpPr>
          <p:nvPr>
            <p:ph idx="1"/>
          </p:nvPr>
        </p:nvSpPr>
        <p:spPr>
          <a:xfrm>
            <a:off x="228600" y="1828800"/>
            <a:ext cx="5105400" cy="4389438"/>
          </a:xfrm>
        </p:spPr>
        <p:txBody>
          <a:bodyPr/>
          <a:lstStyle/>
          <a:p>
            <a:pPr marL="609600" indent="-342900" eaLnBrk="1" hangingPunct="1">
              <a:lnSpc>
                <a:spcPct val="90000"/>
              </a:lnSpc>
            </a:pPr>
            <a:r>
              <a:rPr lang="en-US" sz="2400" dirty="0" smtClean="0">
                <a:latin typeface="+mj-lt"/>
              </a:rPr>
              <a:t>HIGHLIGHTS:</a:t>
            </a:r>
          </a:p>
          <a:p>
            <a:pPr marL="974725" lvl="1" indent="-342900" eaLnBrk="1" hangingPunct="1">
              <a:lnSpc>
                <a:spcPct val="90000"/>
              </a:lnSpc>
            </a:pPr>
            <a:r>
              <a:rPr lang="en-US" dirty="0" smtClean="0">
                <a:latin typeface="+mj-lt"/>
              </a:rPr>
              <a:t>Highly concentrated, multifunctional, biodegradable</a:t>
            </a:r>
          </a:p>
          <a:p>
            <a:pPr marL="974725" lvl="1" indent="-342900" eaLnBrk="1" hangingPunct="1">
              <a:lnSpc>
                <a:spcPct val="90000"/>
              </a:lnSpc>
            </a:pPr>
            <a:r>
              <a:rPr lang="en-US" dirty="0" smtClean="0">
                <a:latin typeface="+mj-lt"/>
              </a:rPr>
              <a:t>Two expensive blends of coconut oil surfactants (</a:t>
            </a:r>
            <a:r>
              <a:rPr lang="en-US" dirty="0" err="1" smtClean="0">
                <a:latin typeface="+mj-lt"/>
              </a:rPr>
              <a:t>alkanolamides</a:t>
            </a:r>
            <a:r>
              <a:rPr lang="en-US" dirty="0" smtClean="0">
                <a:latin typeface="+mj-lt"/>
              </a:rPr>
              <a:t>), utilizing cosmetic chemistry</a:t>
            </a:r>
          </a:p>
          <a:p>
            <a:pPr marL="974725" lvl="1" indent="-342900" eaLnBrk="1" hangingPunct="1">
              <a:lnSpc>
                <a:spcPct val="90000"/>
              </a:lnSpc>
            </a:pPr>
            <a:r>
              <a:rPr lang="en-US" dirty="0" smtClean="0">
                <a:latin typeface="+mj-lt"/>
              </a:rPr>
              <a:t>Fragrance blend of essential oils, sweet almond oil, and anis seed oil</a:t>
            </a:r>
          </a:p>
          <a:p>
            <a:pPr marL="609600" indent="-342900" eaLnBrk="1" hangingPunct="1">
              <a:lnSpc>
                <a:spcPct val="90000"/>
              </a:lnSpc>
            </a:pPr>
            <a:endParaRPr lang="en-US" sz="2800" dirty="0" smtClean="0">
              <a:latin typeface="Garamond" pitchFamily="18" charset="0"/>
            </a:endParaRPr>
          </a:p>
        </p:txBody>
      </p:sp>
      <p:pic>
        <p:nvPicPr>
          <p:cNvPr id="27651" name="Picture 3" descr="Slide12.jpg"/>
          <p:cNvPicPr>
            <a:picLocks noChangeAspect="1"/>
          </p:cNvPicPr>
          <p:nvPr/>
        </p:nvPicPr>
        <p:blipFill>
          <a:blip r:embed="rId3" cstate="print"/>
          <a:srcRect/>
          <a:stretch>
            <a:fillRect/>
          </a:stretch>
        </p:blipFill>
        <p:spPr bwMode="auto">
          <a:xfrm>
            <a:off x="5562600" y="1447800"/>
            <a:ext cx="3238500" cy="4318000"/>
          </a:xfrm>
          <a:prstGeom prst="rect">
            <a:avLst/>
          </a:prstGeom>
          <a:noFill/>
          <a:ln w="9525">
            <a:noFill/>
            <a:miter lim="800000"/>
            <a:headEnd/>
            <a:tailEnd/>
          </a:ln>
        </p:spPr>
      </p:pic>
      <p:sp>
        <p:nvSpPr>
          <p:cNvPr id="27652" name="Text Box 5"/>
          <p:cNvSpPr txBox="1">
            <a:spLocks noChangeArrowheads="1"/>
          </p:cNvSpPr>
          <p:nvPr/>
        </p:nvSpPr>
        <p:spPr bwMode="auto">
          <a:xfrm>
            <a:off x="5435384" y="5867400"/>
            <a:ext cx="3432606" cy="707886"/>
          </a:xfrm>
          <a:prstGeom prst="rect">
            <a:avLst/>
          </a:prstGeom>
          <a:noFill/>
          <a:ln w="9525">
            <a:noFill/>
            <a:miter lim="800000"/>
            <a:headEnd/>
            <a:tailEnd/>
          </a:ln>
        </p:spPr>
        <p:txBody>
          <a:bodyPr wrap="none">
            <a:spAutoFit/>
          </a:bodyPr>
          <a:lstStyle/>
          <a:p>
            <a:pPr algn="ctr"/>
            <a:r>
              <a:rPr lang="en-US" sz="2000" b="1" dirty="0">
                <a:latin typeface="Arial" pitchFamily="34" charset="0"/>
                <a:cs typeface="Arial" pitchFamily="34" charset="0"/>
              </a:rPr>
              <a:t>Code:</a:t>
            </a:r>
            <a:r>
              <a:rPr lang="en-US" sz="2000" dirty="0">
                <a:latin typeface="Arial" pitchFamily="34" charset="0"/>
                <a:cs typeface="Arial" pitchFamily="34" charset="0"/>
              </a:rPr>
              <a:t> 6209 (C6209)</a:t>
            </a:r>
          </a:p>
          <a:p>
            <a:pPr algn="ctr"/>
            <a:r>
              <a:rPr lang="en-US" sz="2000" b="1" dirty="0">
                <a:latin typeface="Arial" pitchFamily="34" charset="0"/>
                <a:cs typeface="Arial" pitchFamily="34" charset="0"/>
              </a:rPr>
              <a:t>DC:</a:t>
            </a:r>
            <a:r>
              <a:rPr lang="en-US" sz="2000" dirty="0">
                <a:latin typeface="Arial" pitchFamily="34" charset="0"/>
                <a:cs typeface="Arial" pitchFamily="34" charset="0"/>
              </a:rPr>
              <a:t> $</a:t>
            </a:r>
            <a:r>
              <a:rPr lang="en-US" sz="2000" dirty="0" smtClean="0">
                <a:latin typeface="Arial" pitchFamily="34" charset="0"/>
                <a:cs typeface="Arial" pitchFamily="34" charset="0"/>
              </a:rPr>
              <a:t>7.25 </a:t>
            </a:r>
            <a:r>
              <a:rPr lang="en-US" sz="2000" b="1" dirty="0">
                <a:latin typeface="Arial" pitchFamily="34" charset="0"/>
                <a:cs typeface="Arial" pitchFamily="34" charset="0"/>
              </a:rPr>
              <a:t>SR:</a:t>
            </a:r>
            <a:r>
              <a:rPr lang="en-US" sz="2000" dirty="0">
                <a:latin typeface="Arial" pitchFamily="34" charset="0"/>
                <a:cs typeface="Arial" pitchFamily="34" charset="0"/>
              </a:rPr>
              <a:t> </a:t>
            </a:r>
            <a:r>
              <a:rPr lang="en-US" sz="2000" dirty="0" smtClean="0">
                <a:latin typeface="Arial" pitchFamily="34" charset="0"/>
                <a:cs typeface="Arial" pitchFamily="34" charset="0"/>
              </a:rPr>
              <a:t>$10.50 </a:t>
            </a:r>
            <a:r>
              <a:rPr lang="en-US" sz="2000" b="1" dirty="0">
                <a:latin typeface="Arial" pitchFamily="34" charset="0"/>
                <a:cs typeface="Arial" pitchFamily="34" charset="0"/>
              </a:rPr>
              <a:t>BV:</a:t>
            </a:r>
            <a:r>
              <a:rPr lang="en-US" sz="2000" dirty="0">
                <a:latin typeface="Arial" pitchFamily="34" charset="0"/>
                <a:cs typeface="Arial" pitchFamily="34" charset="0"/>
              </a:rPr>
              <a:t> 5</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533400"/>
            <a:ext cx="8229600" cy="628650"/>
          </a:xfrm>
        </p:spPr>
        <p:txBody>
          <a:bodyPr/>
          <a:lstStyle/>
          <a:p>
            <a:pPr algn="ctr" eaLnBrk="1" hangingPunct="1"/>
            <a:r>
              <a:rPr lang="en-US" sz="4000" dirty="0" smtClean="0"/>
              <a:t>Snap™ All-Purpose Natural Concentrate</a:t>
            </a:r>
          </a:p>
        </p:txBody>
      </p:sp>
      <p:sp>
        <p:nvSpPr>
          <p:cNvPr id="30722" name="Rectangle 4"/>
          <p:cNvSpPr>
            <a:spLocks noGrp="1"/>
          </p:cNvSpPr>
          <p:nvPr>
            <p:ph type="body" sz="half" idx="4294967295"/>
          </p:nvPr>
        </p:nvSpPr>
        <p:spPr>
          <a:xfrm>
            <a:off x="152400" y="1371600"/>
            <a:ext cx="5105400" cy="5257800"/>
          </a:xfrm>
        </p:spPr>
        <p:txBody>
          <a:bodyPr/>
          <a:lstStyle/>
          <a:p>
            <a:pPr eaLnBrk="1" hangingPunct="1">
              <a:lnSpc>
                <a:spcPct val="80000"/>
              </a:lnSpc>
            </a:pPr>
            <a:r>
              <a:rPr lang="en-US" sz="2400" dirty="0" smtClean="0">
                <a:latin typeface="Calibri" pitchFamily="34" charset="0"/>
              </a:rPr>
              <a:t>Uses</a:t>
            </a:r>
          </a:p>
          <a:p>
            <a:pPr lvl="1" eaLnBrk="1" hangingPunct="1">
              <a:lnSpc>
                <a:spcPct val="80000"/>
              </a:lnSpc>
            </a:pPr>
            <a:r>
              <a:rPr lang="en-US" dirty="0" smtClean="0">
                <a:latin typeface="Calibri" pitchFamily="34" charset="0"/>
              </a:rPr>
              <a:t>Personal</a:t>
            </a:r>
          </a:p>
          <a:p>
            <a:pPr lvl="2" eaLnBrk="1" hangingPunct="1">
              <a:lnSpc>
                <a:spcPct val="80000"/>
              </a:lnSpc>
            </a:pPr>
            <a:r>
              <a:rPr lang="en-US" sz="2400" dirty="0" smtClean="0">
                <a:latin typeface="Calibri" pitchFamily="34" charset="0"/>
              </a:rPr>
              <a:t>Hand wash</a:t>
            </a:r>
          </a:p>
          <a:p>
            <a:pPr lvl="2" eaLnBrk="1" hangingPunct="1">
              <a:lnSpc>
                <a:spcPct val="80000"/>
              </a:lnSpc>
            </a:pPr>
            <a:r>
              <a:rPr lang="en-US" sz="2400" dirty="0" smtClean="0">
                <a:latin typeface="Calibri" pitchFamily="34" charset="0"/>
              </a:rPr>
              <a:t>Bubble bath</a:t>
            </a:r>
          </a:p>
          <a:p>
            <a:pPr lvl="2" eaLnBrk="1" hangingPunct="1">
              <a:lnSpc>
                <a:spcPct val="80000"/>
              </a:lnSpc>
            </a:pPr>
            <a:r>
              <a:rPr lang="en-US" sz="2400" dirty="0" smtClean="0">
                <a:latin typeface="Calibri" pitchFamily="34" charset="0"/>
              </a:rPr>
              <a:t>Body soap</a:t>
            </a:r>
          </a:p>
          <a:p>
            <a:pPr lvl="2" eaLnBrk="1" hangingPunct="1">
              <a:lnSpc>
                <a:spcPct val="80000"/>
              </a:lnSpc>
            </a:pPr>
            <a:r>
              <a:rPr lang="en-US" sz="2400" dirty="0" smtClean="0">
                <a:latin typeface="Calibri" pitchFamily="34" charset="0"/>
              </a:rPr>
              <a:t>Jewelry cleaner</a:t>
            </a:r>
          </a:p>
          <a:p>
            <a:pPr lvl="1" eaLnBrk="1" hangingPunct="1">
              <a:lnSpc>
                <a:spcPct val="80000"/>
              </a:lnSpc>
            </a:pPr>
            <a:r>
              <a:rPr lang="en-US" dirty="0" smtClean="0">
                <a:latin typeface="Calibri" pitchFamily="34" charset="0"/>
              </a:rPr>
              <a:t>Household</a:t>
            </a:r>
          </a:p>
          <a:p>
            <a:pPr lvl="2" eaLnBrk="1" hangingPunct="1">
              <a:lnSpc>
                <a:spcPct val="80000"/>
              </a:lnSpc>
            </a:pPr>
            <a:r>
              <a:rPr lang="en-US" sz="2400" dirty="0" smtClean="0">
                <a:latin typeface="Calibri" pitchFamily="34" charset="0"/>
              </a:rPr>
              <a:t>Floor and wall cleaner</a:t>
            </a:r>
          </a:p>
          <a:p>
            <a:pPr lvl="2" eaLnBrk="1" hangingPunct="1">
              <a:lnSpc>
                <a:spcPct val="80000"/>
              </a:lnSpc>
            </a:pPr>
            <a:r>
              <a:rPr lang="en-US" sz="2400" dirty="0" smtClean="0">
                <a:latin typeface="Calibri" pitchFamily="34" charset="0"/>
              </a:rPr>
              <a:t>Pots and pans scrub</a:t>
            </a:r>
          </a:p>
          <a:p>
            <a:pPr lvl="2" eaLnBrk="1" hangingPunct="1">
              <a:lnSpc>
                <a:spcPct val="80000"/>
              </a:lnSpc>
            </a:pPr>
            <a:r>
              <a:rPr lang="en-US" sz="2400" dirty="0" smtClean="0">
                <a:latin typeface="Calibri" pitchFamily="34" charset="0"/>
              </a:rPr>
              <a:t>Wood cabinets</a:t>
            </a:r>
          </a:p>
          <a:p>
            <a:pPr lvl="2" eaLnBrk="1" hangingPunct="1">
              <a:lnSpc>
                <a:spcPct val="80000"/>
              </a:lnSpc>
            </a:pPr>
            <a:r>
              <a:rPr lang="en-US" sz="2400" dirty="0" smtClean="0">
                <a:latin typeface="Calibri" pitchFamily="34" charset="0"/>
              </a:rPr>
              <a:t>Fine linens</a:t>
            </a:r>
          </a:p>
          <a:p>
            <a:pPr lvl="2" eaLnBrk="1" hangingPunct="1">
              <a:lnSpc>
                <a:spcPct val="80000"/>
              </a:lnSpc>
            </a:pPr>
            <a:r>
              <a:rPr lang="en-US" sz="2400" dirty="0" smtClean="0">
                <a:latin typeface="Calibri" pitchFamily="34" charset="0"/>
              </a:rPr>
              <a:t>Pet shampoo</a:t>
            </a:r>
          </a:p>
          <a:p>
            <a:pPr lvl="2" eaLnBrk="1" hangingPunct="1">
              <a:lnSpc>
                <a:spcPct val="80000"/>
              </a:lnSpc>
            </a:pPr>
            <a:r>
              <a:rPr lang="en-US" sz="2400" dirty="0" smtClean="0">
                <a:latin typeface="Calibri" pitchFamily="34" charset="0"/>
              </a:rPr>
              <a:t>Window cleaner</a:t>
            </a:r>
          </a:p>
        </p:txBody>
      </p:sp>
      <p:sp>
        <p:nvSpPr>
          <p:cNvPr id="30723" name="Rectangle 5"/>
          <p:cNvSpPr>
            <a:spLocks noGrp="1"/>
          </p:cNvSpPr>
          <p:nvPr>
            <p:ph type="body" sz="half" idx="4294967295"/>
          </p:nvPr>
        </p:nvSpPr>
        <p:spPr>
          <a:xfrm>
            <a:off x="4648200" y="1752600"/>
            <a:ext cx="4267200" cy="4724400"/>
          </a:xfrm>
        </p:spPr>
        <p:txBody>
          <a:bodyPr/>
          <a:lstStyle/>
          <a:p>
            <a:pPr lvl="1" eaLnBrk="1" hangingPunct="1">
              <a:lnSpc>
                <a:spcPct val="80000"/>
              </a:lnSpc>
            </a:pPr>
            <a:r>
              <a:rPr lang="en-US" dirty="0" smtClean="0">
                <a:latin typeface="Calibri" pitchFamily="34" charset="0"/>
              </a:rPr>
              <a:t>Automotive</a:t>
            </a:r>
          </a:p>
          <a:p>
            <a:pPr lvl="2" eaLnBrk="1" hangingPunct="1">
              <a:lnSpc>
                <a:spcPct val="80000"/>
              </a:lnSpc>
            </a:pPr>
            <a:r>
              <a:rPr lang="en-US" sz="2400" dirty="0" smtClean="0">
                <a:latin typeface="Calibri" pitchFamily="34" charset="0"/>
              </a:rPr>
              <a:t>Car wash</a:t>
            </a:r>
          </a:p>
          <a:p>
            <a:pPr lvl="2" eaLnBrk="1" hangingPunct="1">
              <a:lnSpc>
                <a:spcPct val="80000"/>
              </a:lnSpc>
            </a:pPr>
            <a:r>
              <a:rPr lang="en-US" sz="2400" dirty="0" smtClean="0">
                <a:latin typeface="Calibri" pitchFamily="34" charset="0"/>
              </a:rPr>
              <a:t>Window cleaner</a:t>
            </a:r>
          </a:p>
          <a:p>
            <a:pPr lvl="2" eaLnBrk="1" hangingPunct="1">
              <a:lnSpc>
                <a:spcPct val="80000"/>
              </a:lnSpc>
            </a:pPr>
            <a:r>
              <a:rPr lang="en-US" sz="2400" dirty="0" smtClean="0">
                <a:latin typeface="Calibri" pitchFamily="34" charset="0"/>
              </a:rPr>
              <a:t>Upholstery cleaner</a:t>
            </a:r>
          </a:p>
          <a:p>
            <a:pPr lvl="2" eaLnBrk="1" hangingPunct="1">
              <a:lnSpc>
                <a:spcPct val="80000"/>
              </a:lnSpc>
            </a:pPr>
            <a:r>
              <a:rPr lang="en-US" sz="2400" dirty="0" smtClean="0">
                <a:latin typeface="Calibri" pitchFamily="34" charset="0"/>
              </a:rPr>
              <a:t>Waterless hand cleaner</a:t>
            </a:r>
            <a:endParaRPr lang="en-US" dirty="0" smtClean="0">
              <a:latin typeface="Calibri" pitchFamily="34" charset="0"/>
            </a:endParaRPr>
          </a:p>
          <a:p>
            <a:pPr lvl="1" eaLnBrk="1" hangingPunct="1">
              <a:lnSpc>
                <a:spcPct val="80000"/>
              </a:lnSpc>
            </a:pPr>
            <a:r>
              <a:rPr lang="en-US" dirty="0" smtClean="0">
                <a:latin typeface="Calibri" pitchFamily="34" charset="0"/>
              </a:rPr>
              <a:t>Commercial</a:t>
            </a:r>
          </a:p>
          <a:p>
            <a:pPr lvl="2" eaLnBrk="1" hangingPunct="1">
              <a:lnSpc>
                <a:spcPct val="80000"/>
              </a:lnSpc>
            </a:pPr>
            <a:r>
              <a:rPr lang="en-US" sz="2400" dirty="0" smtClean="0">
                <a:latin typeface="Calibri" pitchFamily="34" charset="0"/>
              </a:rPr>
              <a:t>Hand cleaner</a:t>
            </a:r>
          </a:p>
          <a:p>
            <a:pPr lvl="2" eaLnBrk="1" hangingPunct="1">
              <a:lnSpc>
                <a:spcPct val="80000"/>
              </a:lnSpc>
            </a:pPr>
            <a:r>
              <a:rPr lang="en-US" sz="2400" dirty="0" smtClean="0">
                <a:latin typeface="Calibri" pitchFamily="34" charset="0"/>
              </a:rPr>
              <a:t>All-purpose cleaner</a:t>
            </a:r>
          </a:p>
          <a:p>
            <a:pPr lvl="2" eaLnBrk="1" hangingPunct="1">
              <a:lnSpc>
                <a:spcPct val="80000"/>
              </a:lnSpc>
            </a:pPr>
            <a:r>
              <a:rPr lang="en-US" sz="2400" dirty="0" smtClean="0">
                <a:latin typeface="Calibri" pitchFamily="34" charset="0"/>
              </a:rPr>
              <a:t>Window cleaner</a:t>
            </a:r>
          </a:p>
          <a:p>
            <a:pPr lvl="2" eaLnBrk="1" hangingPunct="1">
              <a:lnSpc>
                <a:spcPct val="80000"/>
              </a:lnSpc>
            </a:pPr>
            <a:r>
              <a:rPr lang="en-US" sz="2400" dirty="0" smtClean="0">
                <a:latin typeface="Calibri" pitchFamily="34" charset="0"/>
              </a:rPr>
              <a:t>Car wash</a:t>
            </a:r>
          </a:p>
          <a:p>
            <a:pPr lvl="2" eaLnBrk="1" hangingPunct="1">
              <a:lnSpc>
                <a:spcPct val="80000"/>
              </a:lnSpc>
            </a:pPr>
            <a:r>
              <a:rPr lang="en-US" sz="2400" dirty="0" smtClean="0">
                <a:latin typeface="Calibri" pitchFamily="34" charset="0"/>
              </a:rPr>
              <a:t>Light duty cleaner</a:t>
            </a:r>
          </a:p>
          <a:p>
            <a:pPr lvl="2" eaLnBrk="1" hangingPunct="1">
              <a:lnSpc>
                <a:spcPct val="80000"/>
              </a:lnSpc>
            </a:pPr>
            <a:r>
              <a:rPr lang="en-US" sz="2400" dirty="0" smtClean="0">
                <a:latin typeface="Calibri" pitchFamily="34" charset="0"/>
              </a:rPr>
              <a:t>Headstones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609600"/>
            <a:ext cx="8229600" cy="1143000"/>
          </a:xfrm>
        </p:spPr>
        <p:txBody>
          <a:bodyPr/>
          <a:lstStyle/>
          <a:p>
            <a:pPr algn="ctr" eaLnBrk="1" hangingPunct="1"/>
            <a:r>
              <a:rPr lang="en-US" sz="4000" dirty="0" smtClean="0">
                <a:latin typeface="Calibri" pitchFamily="34" charset="0"/>
              </a:rPr>
              <a:t>Snap™ All-Purpose Natural Concentrate Demonstration</a:t>
            </a:r>
          </a:p>
        </p:txBody>
      </p:sp>
      <p:sp>
        <p:nvSpPr>
          <p:cNvPr id="32770" name="Content Placeholder 2"/>
          <p:cNvSpPr>
            <a:spLocks noGrp="1"/>
          </p:cNvSpPr>
          <p:nvPr>
            <p:ph idx="1"/>
          </p:nvPr>
        </p:nvSpPr>
        <p:spPr>
          <a:xfrm>
            <a:off x="457200" y="2057400"/>
            <a:ext cx="5029200" cy="4389438"/>
          </a:xfrm>
        </p:spPr>
        <p:txBody>
          <a:bodyPr/>
          <a:lstStyle/>
          <a:p>
            <a:pPr eaLnBrk="1" hangingPunct="1"/>
            <a:r>
              <a:rPr lang="en-US" sz="2800" b="1" dirty="0" smtClean="0">
                <a:latin typeface="Calibri" pitchFamily="34" charset="0"/>
              </a:rPr>
              <a:t>What you will need</a:t>
            </a:r>
            <a:r>
              <a:rPr lang="en-US" sz="2800" dirty="0" smtClean="0">
                <a:latin typeface="Calibri" pitchFamily="34" charset="0"/>
              </a:rPr>
              <a:t>…</a:t>
            </a:r>
          </a:p>
          <a:p>
            <a:pPr lvl="1" eaLnBrk="1" hangingPunct="1"/>
            <a:r>
              <a:rPr lang="en-US" sz="2800" dirty="0" smtClean="0">
                <a:latin typeface="Calibri" pitchFamily="34" charset="0"/>
              </a:rPr>
              <a:t>Snap™ All Purpose Natural Concentrate</a:t>
            </a:r>
          </a:p>
          <a:p>
            <a:pPr lvl="1" eaLnBrk="1" hangingPunct="1"/>
            <a:r>
              <a:rPr lang="en-US" sz="2800" dirty="0" smtClean="0">
                <a:latin typeface="Calibri" pitchFamily="34" charset="0"/>
              </a:rPr>
              <a:t>Large glass bowl of warm water</a:t>
            </a:r>
          </a:p>
          <a:p>
            <a:pPr lvl="1" eaLnBrk="1" hangingPunct="1"/>
            <a:r>
              <a:rPr lang="en-US" sz="2800" dirty="0" smtClean="0">
                <a:latin typeface="Calibri" pitchFamily="34" charset="0"/>
              </a:rPr>
              <a:t>Black Kiwi™ shoe polish</a:t>
            </a:r>
          </a:p>
          <a:p>
            <a:pPr lvl="1" eaLnBrk="1" hangingPunct="1"/>
            <a:r>
              <a:rPr lang="en-US" sz="2800" dirty="0" smtClean="0">
                <a:latin typeface="Calibri" pitchFamily="34" charset="0"/>
              </a:rPr>
              <a:t>Clean, white, cotton handkerchief</a:t>
            </a:r>
          </a:p>
          <a:p>
            <a:pPr lvl="1" eaLnBrk="1" hangingPunct="1"/>
            <a:r>
              <a:rPr lang="en-US" sz="2800" dirty="0" smtClean="0">
                <a:latin typeface="Calibri" pitchFamily="34" charset="0"/>
              </a:rPr>
              <a:t>Volunteer </a:t>
            </a:r>
          </a:p>
          <a:p>
            <a:pPr lvl="1" eaLnBrk="1" hangingPunct="1">
              <a:buFont typeface="Wingdings 2" pitchFamily="18" charset="2"/>
              <a:buNone/>
            </a:pPr>
            <a:endParaRPr lang="en-US" sz="2800" dirty="0" smtClean="0">
              <a:latin typeface="Garamond" pitchFamily="18" charset="0"/>
            </a:endParaRPr>
          </a:p>
        </p:txBody>
      </p:sp>
      <p:pic>
        <p:nvPicPr>
          <p:cNvPr id="4" name="Picture 3" descr="US_ENG_SKU_snapAllPu#35971D.png"/>
          <p:cNvPicPr>
            <a:picLocks noChangeAspect="1"/>
          </p:cNvPicPr>
          <p:nvPr/>
        </p:nvPicPr>
        <p:blipFill>
          <a:blip r:embed="rId3" cstate="print"/>
          <a:stretch>
            <a:fillRect/>
          </a:stretch>
        </p:blipFill>
        <p:spPr>
          <a:xfrm>
            <a:off x="4979646" y="3208883"/>
            <a:ext cx="3544757" cy="2353718"/>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609600"/>
            <a:ext cx="8229600" cy="1143000"/>
          </a:xfrm>
        </p:spPr>
        <p:txBody>
          <a:bodyPr/>
          <a:lstStyle/>
          <a:p>
            <a:pPr algn="ctr" eaLnBrk="1" hangingPunct="1"/>
            <a:r>
              <a:rPr lang="en-US" sz="4000" dirty="0" smtClean="0"/>
              <a:t>Snap™ All-Purpose Natural Concentrate Demonstration</a:t>
            </a:r>
          </a:p>
        </p:txBody>
      </p:sp>
      <p:sp>
        <p:nvSpPr>
          <p:cNvPr id="32770" name="Content Placeholder 2"/>
          <p:cNvSpPr>
            <a:spLocks noGrp="1"/>
          </p:cNvSpPr>
          <p:nvPr>
            <p:ph idx="1"/>
          </p:nvPr>
        </p:nvSpPr>
        <p:spPr>
          <a:xfrm>
            <a:off x="457200" y="2209800"/>
            <a:ext cx="5029200" cy="4389438"/>
          </a:xfrm>
        </p:spPr>
        <p:txBody>
          <a:bodyPr/>
          <a:lstStyle/>
          <a:p>
            <a:pPr eaLnBrk="1" hangingPunct="1"/>
            <a:r>
              <a:rPr lang="en-US" sz="2800" b="1" dirty="0" smtClean="0">
                <a:latin typeface="Calibri" pitchFamily="34" charset="0"/>
              </a:rPr>
              <a:t>What you need to do</a:t>
            </a:r>
            <a:r>
              <a:rPr lang="en-US" sz="2800" dirty="0" smtClean="0">
                <a:latin typeface="Calibri" pitchFamily="34" charset="0"/>
              </a:rPr>
              <a:t>…</a:t>
            </a:r>
          </a:p>
          <a:p>
            <a:pPr eaLnBrk="1" hangingPunct="1">
              <a:buNone/>
            </a:pPr>
            <a:endParaRPr lang="en-US" sz="2000" dirty="0" smtClean="0">
              <a:latin typeface="Calibri" pitchFamily="34" charset="0"/>
            </a:endParaRPr>
          </a:p>
          <a:p>
            <a:pPr marL="908050" lvl="1" indent="-514350" eaLnBrk="1" hangingPunct="1">
              <a:buFont typeface="+mj-lt"/>
              <a:buAutoNum type="arabicPeriod"/>
            </a:pPr>
            <a:r>
              <a:rPr lang="en-US" sz="2800" dirty="0" smtClean="0">
                <a:latin typeface="Calibri" pitchFamily="34" charset="0"/>
              </a:rPr>
              <a:t>Fill large glass bowl with warm water.</a:t>
            </a:r>
          </a:p>
          <a:p>
            <a:pPr lvl="1" eaLnBrk="1" hangingPunct="1"/>
            <a:endParaRPr lang="en-US" sz="2800" dirty="0" smtClean="0">
              <a:latin typeface="Garamond" pitchFamily="18" charset="0"/>
            </a:endParaRPr>
          </a:p>
          <a:p>
            <a:pPr lvl="1" eaLnBrk="1" hangingPunct="1">
              <a:buFont typeface="Wingdings 2" pitchFamily="18" charset="2"/>
              <a:buNone/>
            </a:pPr>
            <a:endParaRPr lang="en-US" sz="2800" dirty="0" smtClean="0">
              <a:latin typeface="Garamond" pitchFamily="18" charset="0"/>
            </a:endParaRPr>
          </a:p>
        </p:txBody>
      </p:sp>
      <p:pic>
        <p:nvPicPr>
          <p:cNvPr id="4" name="Picture 3" descr="US_ENG_SKU_snapAllPu#35971D.png"/>
          <p:cNvPicPr>
            <a:picLocks noChangeAspect="1"/>
          </p:cNvPicPr>
          <p:nvPr/>
        </p:nvPicPr>
        <p:blipFill>
          <a:blip r:embed="rId3" cstate="print"/>
          <a:stretch>
            <a:fillRect/>
          </a:stretch>
        </p:blipFill>
        <p:spPr>
          <a:xfrm>
            <a:off x="5094406" y="3208882"/>
            <a:ext cx="3429997" cy="2277517"/>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609600"/>
            <a:ext cx="8229600" cy="1143000"/>
          </a:xfrm>
        </p:spPr>
        <p:txBody>
          <a:bodyPr/>
          <a:lstStyle/>
          <a:p>
            <a:pPr algn="ctr" eaLnBrk="1" hangingPunct="1"/>
            <a:r>
              <a:rPr lang="en-US" sz="4000" dirty="0" smtClean="0">
                <a:latin typeface="Calibri" pitchFamily="34" charset="0"/>
              </a:rPr>
              <a:t>Snap™ All-Purpose Natural Concentrate Demonstration</a:t>
            </a:r>
          </a:p>
        </p:txBody>
      </p:sp>
      <p:sp>
        <p:nvSpPr>
          <p:cNvPr id="32770" name="Content Placeholder 2"/>
          <p:cNvSpPr>
            <a:spLocks noGrp="1"/>
          </p:cNvSpPr>
          <p:nvPr>
            <p:ph idx="1"/>
          </p:nvPr>
        </p:nvSpPr>
        <p:spPr>
          <a:xfrm>
            <a:off x="457200" y="2209800"/>
            <a:ext cx="4343400" cy="4389438"/>
          </a:xfrm>
        </p:spPr>
        <p:txBody>
          <a:bodyPr/>
          <a:lstStyle/>
          <a:p>
            <a:pPr eaLnBrk="1" hangingPunct="1"/>
            <a:r>
              <a:rPr lang="en-US" sz="2800" b="1" dirty="0" smtClean="0">
                <a:latin typeface="Calibri" pitchFamily="34" charset="0"/>
              </a:rPr>
              <a:t>What you need to do</a:t>
            </a:r>
            <a:r>
              <a:rPr lang="en-US" sz="2800" dirty="0" smtClean="0">
                <a:latin typeface="Calibri" pitchFamily="34" charset="0"/>
              </a:rPr>
              <a:t>…</a:t>
            </a:r>
          </a:p>
          <a:p>
            <a:pPr eaLnBrk="1" hangingPunct="1">
              <a:buNone/>
            </a:pPr>
            <a:endParaRPr lang="en-US" sz="2000" dirty="0" smtClean="0">
              <a:latin typeface="Calibri" pitchFamily="34" charset="0"/>
            </a:endParaRPr>
          </a:p>
          <a:p>
            <a:pPr marL="908050" lvl="1" indent="-514350" eaLnBrk="1" hangingPunct="1">
              <a:buFont typeface="+mj-lt"/>
              <a:buAutoNum type="arabicPeriod" startAt="2"/>
            </a:pPr>
            <a:r>
              <a:rPr lang="en-US" dirty="0" smtClean="0">
                <a:latin typeface="Calibri" pitchFamily="34" charset="0"/>
              </a:rPr>
              <a:t>Rub shoe polish on your hand or the hand of your volunteer</a:t>
            </a:r>
            <a:r>
              <a:rPr lang="en-US" dirty="0" smtClean="0">
                <a:latin typeface="Calibri" pitchFamily="34" charset="0"/>
              </a:rPr>
              <a:t>.  </a:t>
            </a:r>
            <a:endParaRPr lang="en-US" dirty="0" smtClean="0">
              <a:latin typeface="Calibri" pitchFamily="34" charset="0"/>
            </a:endParaRPr>
          </a:p>
          <a:p>
            <a:pPr lvl="2" eaLnBrk="1" hangingPunct="1"/>
            <a:r>
              <a:rPr lang="en-US" sz="2400" dirty="0" smtClean="0">
                <a:latin typeface="Calibri" pitchFamily="34" charset="0"/>
              </a:rPr>
              <a:t>Hold up your hand (or have volunteer hold up their hand) to show audience that your hand is covered in shoe polish</a:t>
            </a:r>
            <a:r>
              <a:rPr lang="en-US" sz="2500" dirty="0" smtClean="0">
                <a:latin typeface="Calibri" pitchFamily="34" charset="0"/>
              </a:rPr>
              <a:t>.</a:t>
            </a:r>
          </a:p>
          <a:p>
            <a:pPr lvl="1" eaLnBrk="1" hangingPunct="1"/>
            <a:endParaRPr lang="en-US" sz="2800" dirty="0" smtClean="0">
              <a:latin typeface="Garamond" pitchFamily="18" charset="0"/>
            </a:endParaRPr>
          </a:p>
          <a:p>
            <a:pPr lvl="1" eaLnBrk="1" hangingPunct="1">
              <a:buFont typeface="Wingdings 2" pitchFamily="18" charset="2"/>
              <a:buNone/>
            </a:pPr>
            <a:endParaRPr lang="en-US" sz="2800" dirty="0" smtClean="0">
              <a:latin typeface="Garamond" pitchFamily="18" charset="0"/>
            </a:endParaRPr>
          </a:p>
        </p:txBody>
      </p:sp>
      <p:pic>
        <p:nvPicPr>
          <p:cNvPr id="4" name="Picture 3" descr="US_ENG_SKU_snapAllPu#35971D.png"/>
          <p:cNvPicPr>
            <a:picLocks noChangeAspect="1"/>
          </p:cNvPicPr>
          <p:nvPr/>
        </p:nvPicPr>
        <p:blipFill>
          <a:blip r:embed="rId3" cstate="print"/>
          <a:stretch>
            <a:fillRect/>
          </a:stretch>
        </p:blipFill>
        <p:spPr>
          <a:xfrm>
            <a:off x="4800600" y="3208882"/>
            <a:ext cx="3723803" cy="2472604"/>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609600"/>
            <a:ext cx="8229600" cy="1143000"/>
          </a:xfrm>
        </p:spPr>
        <p:txBody>
          <a:bodyPr/>
          <a:lstStyle/>
          <a:p>
            <a:pPr algn="ctr" eaLnBrk="1" hangingPunct="1"/>
            <a:r>
              <a:rPr lang="en-US" sz="4000" dirty="0" smtClean="0">
                <a:latin typeface="Calibri" pitchFamily="34" charset="0"/>
              </a:rPr>
              <a:t>Snap™ All-Purpose Natural Concentrate Demonstration</a:t>
            </a:r>
          </a:p>
        </p:txBody>
      </p:sp>
      <p:sp>
        <p:nvSpPr>
          <p:cNvPr id="32770" name="Content Placeholder 2"/>
          <p:cNvSpPr>
            <a:spLocks noGrp="1"/>
          </p:cNvSpPr>
          <p:nvPr>
            <p:ph idx="1"/>
          </p:nvPr>
        </p:nvSpPr>
        <p:spPr>
          <a:xfrm>
            <a:off x="381000" y="2133600"/>
            <a:ext cx="4953000" cy="4389438"/>
          </a:xfrm>
        </p:spPr>
        <p:txBody>
          <a:bodyPr/>
          <a:lstStyle/>
          <a:p>
            <a:pPr eaLnBrk="1" hangingPunct="1"/>
            <a:r>
              <a:rPr lang="en-US" sz="2800" b="1" dirty="0" smtClean="0">
                <a:latin typeface="Calibri" pitchFamily="34" charset="0"/>
              </a:rPr>
              <a:t>What you need to do</a:t>
            </a:r>
            <a:r>
              <a:rPr lang="en-US" sz="2800" dirty="0" smtClean="0">
                <a:latin typeface="Calibri" pitchFamily="34" charset="0"/>
              </a:rPr>
              <a:t>…</a:t>
            </a:r>
          </a:p>
          <a:p>
            <a:pPr eaLnBrk="1" hangingPunct="1">
              <a:buNone/>
            </a:pPr>
            <a:endParaRPr lang="en-US" sz="2000" dirty="0" smtClean="0">
              <a:latin typeface="Calibri" pitchFamily="34" charset="0"/>
            </a:endParaRPr>
          </a:p>
          <a:p>
            <a:pPr marL="908050" lvl="1" indent="-514350" eaLnBrk="1" hangingPunct="1">
              <a:buFont typeface="+mj-lt"/>
              <a:buAutoNum type="arabicPeriod" startAt="4"/>
            </a:pPr>
            <a:r>
              <a:rPr lang="en-US" sz="2800" dirty="0" smtClean="0">
                <a:latin typeface="Calibri" pitchFamily="34" charset="0"/>
              </a:rPr>
              <a:t>Dab a little All Purpose Natural Concentrate on your hand (or volunteers hand) and on the handkerchief.</a:t>
            </a:r>
          </a:p>
          <a:p>
            <a:pPr lvl="1" eaLnBrk="1" hangingPunct="1"/>
            <a:endParaRPr lang="en-US" sz="2800" dirty="0" smtClean="0">
              <a:latin typeface="Calibri" pitchFamily="34" charset="0"/>
            </a:endParaRPr>
          </a:p>
          <a:p>
            <a:pPr lvl="1" eaLnBrk="1" hangingPunct="1">
              <a:buFont typeface="Wingdings 2" pitchFamily="18" charset="2"/>
              <a:buNone/>
            </a:pPr>
            <a:endParaRPr lang="en-US" sz="2800" dirty="0" smtClean="0">
              <a:latin typeface="Garamond" pitchFamily="18" charset="0"/>
            </a:endParaRPr>
          </a:p>
        </p:txBody>
      </p:sp>
      <p:pic>
        <p:nvPicPr>
          <p:cNvPr id="4" name="Picture 3" descr="US_ENG_SKU_snapAllPu#35971D.png"/>
          <p:cNvPicPr>
            <a:picLocks noChangeAspect="1"/>
          </p:cNvPicPr>
          <p:nvPr/>
        </p:nvPicPr>
        <p:blipFill>
          <a:blip r:embed="rId3" cstate="print"/>
          <a:stretch>
            <a:fillRect/>
          </a:stretch>
        </p:blipFill>
        <p:spPr>
          <a:xfrm>
            <a:off x="5781181" y="1981200"/>
            <a:ext cx="2754218" cy="1828800"/>
          </a:xfrm>
          <a:prstGeom prst="rect">
            <a:avLst/>
          </a:prstGeom>
        </p:spPr>
      </p:pic>
      <p:pic>
        <p:nvPicPr>
          <p:cNvPr id="5" name="Picture 4" descr="Snap demo pics 11_2010 097.jpg"/>
          <p:cNvPicPr>
            <a:picLocks noChangeAspect="1"/>
          </p:cNvPicPr>
          <p:nvPr/>
        </p:nvPicPr>
        <p:blipFill>
          <a:blip r:embed="rId4" cstate="print"/>
          <a:stretch>
            <a:fillRect/>
          </a:stretch>
        </p:blipFill>
        <p:spPr>
          <a:xfrm>
            <a:off x="5772839" y="4267200"/>
            <a:ext cx="2754217" cy="1828800"/>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609600"/>
            <a:ext cx="8229600" cy="1143000"/>
          </a:xfrm>
        </p:spPr>
        <p:txBody>
          <a:bodyPr/>
          <a:lstStyle/>
          <a:p>
            <a:pPr algn="ctr" eaLnBrk="1" hangingPunct="1"/>
            <a:r>
              <a:rPr lang="en-US" sz="4000" dirty="0" smtClean="0">
                <a:latin typeface="Calibri" pitchFamily="34" charset="0"/>
              </a:rPr>
              <a:t>Snap™ All-Purpose Natural Concentrate Demonstration</a:t>
            </a:r>
          </a:p>
        </p:txBody>
      </p:sp>
      <p:sp>
        <p:nvSpPr>
          <p:cNvPr id="32770" name="Content Placeholder 2"/>
          <p:cNvSpPr>
            <a:spLocks noGrp="1"/>
          </p:cNvSpPr>
          <p:nvPr>
            <p:ph idx="1"/>
          </p:nvPr>
        </p:nvSpPr>
        <p:spPr>
          <a:xfrm>
            <a:off x="457200" y="2209800"/>
            <a:ext cx="5181600" cy="4389438"/>
          </a:xfrm>
        </p:spPr>
        <p:txBody>
          <a:bodyPr/>
          <a:lstStyle/>
          <a:p>
            <a:pPr eaLnBrk="1" hangingPunct="1"/>
            <a:r>
              <a:rPr lang="en-US" sz="2800" b="1" dirty="0" smtClean="0">
                <a:latin typeface="Calibri" pitchFamily="34" charset="0"/>
              </a:rPr>
              <a:t>What you need to do</a:t>
            </a:r>
            <a:r>
              <a:rPr lang="en-US" sz="2800" dirty="0" smtClean="0">
                <a:latin typeface="Calibri" pitchFamily="34" charset="0"/>
              </a:rPr>
              <a:t>…</a:t>
            </a:r>
          </a:p>
          <a:p>
            <a:pPr eaLnBrk="1" hangingPunct="1">
              <a:buNone/>
            </a:pPr>
            <a:endParaRPr lang="en-US" sz="2000" dirty="0" smtClean="0">
              <a:latin typeface="Calibri" pitchFamily="34" charset="0"/>
            </a:endParaRPr>
          </a:p>
          <a:p>
            <a:pPr marL="908050" lvl="1" indent="-514350" eaLnBrk="1" hangingPunct="1">
              <a:buFont typeface="+mj-lt"/>
              <a:buAutoNum type="arabicPeriod" startAt="5"/>
            </a:pPr>
            <a:r>
              <a:rPr lang="en-US" sz="2800" dirty="0" smtClean="0">
                <a:latin typeface="Calibri" pitchFamily="34" charset="0"/>
              </a:rPr>
              <a:t>Dip the handkerchief in water.</a:t>
            </a:r>
          </a:p>
          <a:p>
            <a:pPr lvl="1" eaLnBrk="1" hangingPunct="1">
              <a:buFont typeface="Wingdings 2" pitchFamily="18" charset="2"/>
              <a:buNone/>
            </a:pPr>
            <a:endParaRPr lang="en-US" sz="2800" dirty="0" smtClean="0">
              <a:latin typeface="Garamond" pitchFamily="18" charset="0"/>
            </a:endParaRPr>
          </a:p>
        </p:txBody>
      </p:sp>
      <p:pic>
        <p:nvPicPr>
          <p:cNvPr id="4" name="Picture 3" descr="US_ENG_SKU_snapAllPu#35971D.png"/>
          <p:cNvPicPr>
            <a:picLocks noChangeAspect="1"/>
          </p:cNvPicPr>
          <p:nvPr/>
        </p:nvPicPr>
        <p:blipFill>
          <a:blip r:embed="rId3" cstate="print"/>
          <a:stretch>
            <a:fillRect/>
          </a:stretch>
        </p:blipFill>
        <p:spPr>
          <a:xfrm>
            <a:off x="5105400" y="3208882"/>
            <a:ext cx="3419003" cy="2270217"/>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533400"/>
            <a:ext cx="8229600" cy="838200"/>
          </a:xfrm>
        </p:spPr>
        <p:txBody>
          <a:bodyPr/>
          <a:lstStyle/>
          <a:p>
            <a:pPr algn="ctr" eaLnBrk="1" hangingPunct="1"/>
            <a:r>
              <a:rPr lang="en-US" sz="4800" dirty="0" smtClean="0"/>
              <a:t>Performing Snap™ Demos</a:t>
            </a:r>
          </a:p>
        </p:txBody>
      </p:sp>
      <p:sp>
        <p:nvSpPr>
          <p:cNvPr id="18434" name="Content Placeholder 2"/>
          <p:cNvSpPr>
            <a:spLocks noGrp="1"/>
          </p:cNvSpPr>
          <p:nvPr>
            <p:ph idx="1"/>
          </p:nvPr>
        </p:nvSpPr>
        <p:spPr/>
        <p:txBody>
          <a:bodyPr/>
          <a:lstStyle/>
          <a:p>
            <a:pPr marL="800100" lvl="1" eaLnBrk="1" hangingPunct="1">
              <a:lnSpc>
                <a:spcPct val="90000"/>
              </a:lnSpc>
            </a:pPr>
            <a:r>
              <a:rPr lang="en-US" sz="2800" dirty="0" smtClean="0">
                <a:latin typeface="+mj-lt"/>
                <a:cs typeface="Arial" pitchFamily="34" charset="0"/>
              </a:rPr>
              <a:t>Review step-by-step instructions</a:t>
            </a:r>
          </a:p>
          <a:p>
            <a:pPr marL="800100" lvl="1" eaLnBrk="1" hangingPunct="1">
              <a:lnSpc>
                <a:spcPct val="90000"/>
              </a:lnSpc>
            </a:pPr>
            <a:r>
              <a:rPr lang="en-US" sz="2800" dirty="0" smtClean="0">
                <a:latin typeface="+mj-lt"/>
                <a:cs typeface="Arial" pitchFamily="34" charset="0"/>
              </a:rPr>
              <a:t>Purchase demonstration items</a:t>
            </a:r>
          </a:p>
          <a:p>
            <a:pPr marL="800100" lvl="1" eaLnBrk="1" hangingPunct="1">
              <a:lnSpc>
                <a:spcPct val="90000"/>
              </a:lnSpc>
            </a:pPr>
            <a:r>
              <a:rPr lang="en-US" sz="2800" dirty="0" smtClean="0">
                <a:latin typeface="+mj-lt"/>
                <a:cs typeface="Arial" pitchFamily="34" charset="0"/>
              </a:rPr>
              <a:t>Practice, Practice, Practice</a:t>
            </a:r>
          </a:p>
          <a:p>
            <a:pPr marL="1074737" lvl="2" eaLnBrk="1" hangingPunct="1">
              <a:lnSpc>
                <a:spcPct val="90000"/>
              </a:lnSpc>
            </a:pPr>
            <a:r>
              <a:rPr lang="en-US" sz="2800" dirty="0" smtClean="0">
                <a:latin typeface="+mj-lt"/>
                <a:cs typeface="Arial" pitchFamily="34" charset="0"/>
              </a:rPr>
              <a:t>The demonstrations are effective with a confident, rehearsed demonstrator</a:t>
            </a:r>
          </a:p>
          <a:p>
            <a:pPr marL="342900" indent="-246063" eaLnBrk="1" hangingPunct="1">
              <a:lnSpc>
                <a:spcPct val="90000"/>
              </a:lnSpc>
              <a:buNone/>
            </a:pPr>
            <a:endParaRPr lang="en-US" sz="3200" dirty="0" smtClean="0">
              <a:latin typeface="+mj-lt"/>
            </a:endParaRPr>
          </a:p>
          <a:p>
            <a:pPr marL="342900" indent="-246063" eaLnBrk="1" hangingPunct="1">
              <a:lnSpc>
                <a:spcPct val="90000"/>
              </a:lnSpc>
              <a:buNone/>
            </a:pPr>
            <a:endParaRPr lang="en-US" sz="3200" dirty="0" smtClean="0">
              <a:latin typeface="+mj-lt"/>
            </a:endParaRPr>
          </a:p>
          <a:p>
            <a:pPr marL="342900" indent="-246063" eaLnBrk="1" hangingPunct="1">
              <a:lnSpc>
                <a:spcPct val="90000"/>
              </a:lnSpc>
            </a:pPr>
            <a:endParaRPr lang="en-US" sz="3200" dirty="0" smtClean="0">
              <a:latin typeface="+mj-lt"/>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609600"/>
            <a:ext cx="8229600" cy="1143000"/>
          </a:xfrm>
        </p:spPr>
        <p:txBody>
          <a:bodyPr/>
          <a:lstStyle/>
          <a:p>
            <a:pPr algn="ctr" eaLnBrk="1" hangingPunct="1"/>
            <a:r>
              <a:rPr lang="en-US" sz="4000" dirty="0" smtClean="0">
                <a:latin typeface="Calibri" pitchFamily="34" charset="0"/>
              </a:rPr>
              <a:t>Snap™ All-Purpose Natural Concentrate Demonstration</a:t>
            </a:r>
          </a:p>
        </p:txBody>
      </p:sp>
      <p:sp>
        <p:nvSpPr>
          <p:cNvPr id="32770" name="Content Placeholder 2"/>
          <p:cNvSpPr>
            <a:spLocks noGrp="1"/>
          </p:cNvSpPr>
          <p:nvPr>
            <p:ph idx="1"/>
          </p:nvPr>
        </p:nvSpPr>
        <p:spPr>
          <a:xfrm>
            <a:off x="457200" y="2209800"/>
            <a:ext cx="4495800" cy="4389438"/>
          </a:xfrm>
        </p:spPr>
        <p:txBody>
          <a:bodyPr/>
          <a:lstStyle/>
          <a:p>
            <a:pPr eaLnBrk="1" hangingPunct="1"/>
            <a:r>
              <a:rPr lang="en-US" sz="2800" b="1" dirty="0" smtClean="0">
                <a:latin typeface="Calibri" pitchFamily="34" charset="0"/>
              </a:rPr>
              <a:t>What you need to do</a:t>
            </a:r>
            <a:r>
              <a:rPr lang="en-US" sz="2800" dirty="0" smtClean="0">
                <a:latin typeface="Calibri" pitchFamily="34" charset="0"/>
              </a:rPr>
              <a:t>…</a:t>
            </a:r>
          </a:p>
          <a:p>
            <a:pPr eaLnBrk="1" hangingPunct="1">
              <a:buNone/>
            </a:pPr>
            <a:endParaRPr lang="en-US" sz="2000" dirty="0" smtClean="0">
              <a:latin typeface="Calibri" pitchFamily="34" charset="0"/>
            </a:endParaRPr>
          </a:p>
          <a:p>
            <a:pPr marL="908050" lvl="1" indent="-514350" eaLnBrk="1" hangingPunct="1">
              <a:buFont typeface="+mj-lt"/>
              <a:buAutoNum type="arabicPeriod" startAt="6"/>
            </a:pPr>
            <a:r>
              <a:rPr lang="en-US" sz="2800" dirty="0" smtClean="0">
                <a:latin typeface="Calibri" pitchFamily="34" charset="0"/>
              </a:rPr>
              <a:t>Wash hands in the bowl using the handkerchief.</a:t>
            </a:r>
          </a:p>
          <a:p>
            <a:pPr marL="908050" lvl="1" indent="-514350" eaLnBrk="1" hangingPunct="1">
              <a:buFont typeface="+mj-lt"/>
              <a:buAutoNum type="arabicPeriod" startAt="6"/>
            </a:pPr>
            <a:endParaRPr lang="en-US" sz="2800" dirty="0" smtClean="0">
              <a:latin typeface="Garamond" pitchFamily="18" charset="0"/>
            </a:endParaRPr>
          </a:p>
          <a:p>
            <a:pPr lvl="1" eaLnBrk="1" hangingPunct="1">
              <a:buFont typeface="Wingdings 2" pitchFamily="18" charset="2"/>
              <a:buNone/>
            </a:pPr>
            <a:endParaRPr lang="en-US" sz="2800" dirty="0" smtClean="0">
              <a:latin typeface="Garamond" pitchFamily="18" charset="0"/>
            </a:endParaRPr>
          </a:p>
        </p:txBody>
      </p:sp>
      <p:pic>
        <p:nvPicPr>
          <p:cNvPr id="4" name="Picture 3" descr="US_ENG_SKU_snapAllPu#35971D.png"/>
          <p:cNvPicPr>
            <a:picLocks noChangeAspect="1"/>
          </p:cNvPicPr>
          <p:nvPr/>
        </p:nvPicPr>
        <p:blipFill>
          <a:blip r:embed="rId3" cstate="print"/>
          <a:stretch>
            <a:fillRect/>
          </a:stretch>
        </p:blipFill>
        <p:spPr>
          <a:xfrm>
            <a:off x="4724400" y="2895600"/>
            <a:ext cx="3723803" cy="2472604"/>
          </a:xfrm>
          <a:prstGeom prst="rect">
            <a:avLst/>
          </a:prstGeo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609600"/>
            <a:ext cx="8229600" cy="1143000"/>
          </a:xfrm>
        </p:spPr>
        <p:txBody>
          <a:bodyPr/>
          <a:lstStyle/>
          <a:p>
            <a:pPr algn="ctr" eaLnBrk="1" hangingPunct="1"/>
            <a:r>
              <a:rPr lang="en-US" sz="4000" dirty="0" smtClean="0">
                <a:latin typeface="Calibri" pitchFamily="34" charset="0"/>
              </a:rPr>
              <a:t>Snap™ All-Purpose Natural Concentrate Demonstration</a:t>
            </a:r>
          </a:p>
        </p:txBody>
      </p:sp>
      <p:sp>
        <p:nvSpPr>
          <p:cNvPr id="32770" name="Content Placeholder 2"/>
          <p:cNvSpPr>
            <a:spLocks noGrp="1"/>
          </p:cNvSpPr>
          <p:nvPr>
            <p:ph idx="1"/>
          </p:nvPr>
        </p:nvSpPr>
        <p:spPr>
          <a:xfrm>
            <a:off x="457200" y="2209800"/>
            <a:ext cx="4800600" cy="4389438"/>
          </a:xfrm>
        </p:spPr>
        <p:txBody>
          <a:bodyPr/>
          <a:lstStyle/>
          <a:p>
            <a:pPr eaLnBrk="1" hangingPunct="1"/>
            <a:r>
              <a:rPr lang="en-US" sz="2800" b="1" dirty="0" smtClean="0">
                <a:latin typeface="Calibri" pitchFamily="34" charset="0"/>
              </a:rPr>
              <a:t>What you need to do</a:t>
            </a:r>
            <a:r>
              <a:rPr lang="en-US" sz="2800" dirty="0" smtClean="0">
                <a:latin typeface="Calibri" pitchFamily="34" charset="0"/>
              </a:rPr>
              <a:t>…</a:t>
            </a:r>
          </a:p>
          <a:p>
            <a:pPr eaLnBrk="1" hangingPunct="1">
              <a:buNone/>
            </a:pPr>
            <a:endParaRPr lang="en-US" sz="2000" dirty="0" smtClean="0">
              <a:latin typeface="Calibri" pitchFamily="34" charset="0"/>
            </a:endParaRPr>
          </a:p>
          <a:p>
            <a:pPr marL="908050" lvl="1" indent="-514350" eaLnBrk="1" hangingPunct="1">
              <a:buFont typeface="+mj-lt"/>
              <a:buAutoNum type="arabicPeriod" startAt="6"/>
            </a:pPr>
            <a:r>
              <a:rPr lang="en-US" sz="2800" dirty="0" smtClean="0">
                <a:latin typeface="Calibri" pitchFamily="34" charset="0"/>
              </a:rPr>
              <a:t>RESULT:  your hand </a:t>
            </a:r>
            <a:r>
              <a:rPr lang="en-US" sz="2800" dirty="0" smtClean="0">
                <a:latin typeface="Calibri" pitchFamily="34" charset="0"/>
              </a:rPr>
              <a:t>AND </a:t>
            </a:r>
            <a:r>
              <a:rPr lang="en-US" sz="2800" dirty="0" smtClean="0">
                <a:latin typeface="Calibri" pitchFamily="34" charset="0"/>
              </a:rPr>
              <a:t>the handkerchief </a:t>
            </a:r>
            <a:r>
              <a:rPr lang="en-US" sz="2800" dirty="0" smtClean="0">
                <a:latin typeface="Calibri" pitchFamily="34" charset="0"/>
              </a:rPr>
              <a:t>will </a:t>
            </a:r>
            <a:r>
              <a:rPr lang="en-US" sz="2800" dirty="0" smtClean="0">
                <a:latin typeface="Calibri" pitchFamily="34" charset="0"/>
              </a:rPr>
              <a:t>be clean</a:t>
            </a:r>
          </a:p>
          <a:p>
            <a:pPr marL="908050" lvl="1" indent="-514350" eaLnBrk="1" hangingPunct="1">
              <a:buFont typeface="+mj-lt"/>
              <a:buAutoNum type="arabicPeriod" startAt="6"/>
            </a:pPr>
            <a:r>
              <a:rPr lang="en-US" sz="2800" dirty="0" smtClean="0">
                <a:latin typeface="Calibri" pitchFamily="34" charset="0"/>
              </a:rPr>
              <a:t>Practice, Practice, Practice!</a:t>
            </a:r>
          </a:p>
          <a:p>
            <a:pPr marL="908050" lvl="1" indent="-514350" eaLnBrk="1" hangingPunct="1">
              <a:buFont typeface="+mj-lt"/>
              <a:buAutoNum type="arabicPeriod" startAt="6"/>
            </a:pPr>
            <a:endParaRPr lang="en-US" sz="2800" dirty="0" smtClean="0">
              <a:latin typeface="Garamond" pitchFamily="18" charset="0"/>
            </a:endParaRPr>
          </a:p>
          <a:p>
            <a:pPr lvl="1" eaLnBrk="1" hangingPunct="1">
              <a:buFont typeface="Wingdings 2" pitchFamily="18" charset="2"/>
              <a:buNone/>
            </a:pPr>
            <a:endParaRPr lang="en-US" sz="2800" dirty="0" smtClean="0">
              <a:latin typeface="Garamond" pitchFamily="18" charset="0"/>
            </a:endParaRPr>
          </a:p>
        </p:txBody>
      </p:sp>
      <p:pic>
        <p:nvPicPr>
          <p:cNvPr id="4" name="Picture 3" descr="US_ENG_SKU_snapAllPu#35971D.png"/>
          <p:cNvPicPr>
            <a:picLocks noChangeAspect="1"/>
          </p:cNvPicPr>
          <p:nvPr/>
        </p:nvPicPr>
        <p:blipFill>
          <a:blip r:embed="rId3" cstate="print"/>
          <a:stretch>
            <a:fillRect/>
          </a:stretch>
        </p:blipFill>
        <p:spPr>
          <a:xfrm>
            <a:off x="5257800" y="3208882"/>
            <a:ext cx="3266603" cy="2169023"/>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457200"/>
            <a:ext cx="8229600" cy="704850"/>
          </a:xfrm>
        </p:spPr>
        <p:txBody>
          <a:bodyPr/>
          <a:lstStyle/>
          <a:p>
            <a:pPr algn="ctr" eaLnBrk="1" hangingPunct="1"/>
            <a:r>
              <a:rPr lang="en-US" sz="4800" dirty="0" smtClean="0">
                <a:latin typeface="Calibri" pitchFamily="34" charset="0"/>
              </a:rPr>
              <a:t>Snap™ Home &amp; Shop Cloth</a:t>
            </a:r>
          </a:p>
        </p:txBody>
      </p:sp>
      <p:sp>
        <p:nvSpPr>
          <p:cNvPr id="37890" name="Content Placeholder 2"/>
          <p:cNvSpPr>
            <a:spLocks noGrp="1"/>
          </p:cNvSpPr>
          <p:nvPr>
            <p:ph idx="1"/>
          </p:nvPr>
        </p:nvSpPr>
        <p:spPr>
          <a:xfrm>
            <a:off x="228600" y="1295400"/>
            <a:ext cx="4648200" cy="5105400"/>
          </a:xfrm>
        </p:spPr>
        <p:txBody>
          <a:bodyPr/>
          <a:lstStyle/>
          <a:p>
            <a:pPr marL="609600" indent="-342900" eaLnBrk="1" hangingPunct="1">
              <a:lnSpc>
                <a:spcPct val="80000"/>
              </a:lnSpc>
            </a:pPr>
            <a:endParaRPr lang="en-US" sz="2400" dirty="0" smtClean="0">
              <a:latin typeface="Calibri" pitchFamily="34" charset="0"/>
            </a:endParaRPr>
          </a:p>
          <a:p>
            <a:pPr marL="609600" indent="-342900" eaLnBrk="1" hangingPunct="1">
              <a:lnSpc>
                <a:spcPct val="80000"/>
              </a:lnSpc>
            </a:pPr>
            <a:r>
              <a:rPr lang="en-US" sz="2400" dirty="0" smtClean="0">
                <a:latin typeface="Calibri" pitchFamily="34" charset="0"/>
              </a:rPr>
              <a:t>Highlights:</a:t>
            </a:r>
          </a:p>
          <a:p>
            <a:pPr marL="742950" lvl="1" indent="-285750" eaLnBrk="1" hangingPunct="1">
              <a:lnSpc>
                <a:spcPct val="80000"/>
              </a:lnSpc>
            </a:pPr>
            <a:r>
              <a:rPr lang="en-US" dirty="0" smtClean="0">
                <a:latin typeface="Calibri" pitchFamily="34" charset="0"/>
              </a:rPr>
              <a:t>Quality cotton cloth treated with silicones and quality waxes</a:t>
            </a:r>
          </a:p>
          <a:p>
            <a:pPr marL="742950" lvl="1" indent="-285750" eaLnBrk="1" hangingPunct="1">
              <a:lnSpc>
                <a:spcPct val="80000"/>
              </a:lnSpc>
            </a:pPr>
            <a:r>
              <a:rPr lang="en-US" dirty="0" smtClean="0">
                <a:latin typeface="Calibri" pitchFamily="34" charset="0"/>
              </a:rPr>
              <a:t>Great for dust, scratches, brass, glass, silver and stable gear – check compatibility</a:t>
            </a:r>
          </a:p>
          <a:p>
            <a:pPr marL="742950" lvl="1" indent="-285750" eaLnBrk="1" hangingPunct="1">
              <a:lnSpc>
                <a:spcPct val="80000"/>
              </a:lnSpc>
            </a:pPr>
            <a:r>
              <a:rPr lang="en-US" dirty="0" smtClean="0">
                <a:latin typeface="Calibri" pitchFamily="34" charset="0"/>
              </a:rPr>
              <a:t>Safely removes oxidation</a:t>
            </a:r>
          </a:p>
          <a:p>
            <a:pPr marL="609600" indent="-342900" eaLnBrk="1" hangingPunct="1">
              <a:lnSpc>
                <a:spcPct val="80000"/>
              </a:lnSpc>
            </a:pPr>
            <a:endParaRPr lang="en-US" sz="2400" dirty="0" smtClean="0">
              <a:latin typeface="Garamond" pitchFamily="18" charset="0"/>
            </a:endParaRPr>
          </a:p>
        </p:txBody>
      </p:sp>
      <p:pic>
        <p:nvPicPr>
          <p:cNvPr id="37891" name="Picture 3" descr="Slide20.jpg"/>
          <p:cNvPicPr>
            <a:picLocks noChangeAspect="1"/>
          </p:cNvPicPr>
          <p:nvPr/>
        </p:nvPicPr>
        <p:blipFill>
          <a:blip r:embed="rId3" cstate="print"/>
          <a:srcRect/>
          <a:stretch>
            <a:fillRect/>
          </a:stretch>
        </p:blipFill>
        <p:spPr bwMode="auto">
          <a:xfrm>
            <a:off x="4876800" y="2133600"/>
            <a:ext cx="4057650" cy="3048000"/>
          </a:xfrm>
          <a:prstGeom prst="rect">
            <a:avLst/>
          </a:prstGeom>
          <a:noFill/>
          <a:ln w="9525">
            <a:noFill/>
            <a:miter lim="800000"/>
            <a:headEnd/>
            <a:tailEnd/>
          </a:ln>
        </p:spPr>
      </p:pic>
      <p:sp>
        <p:nvSpPr>
          <p:cNvPr id="37892" name="Text Box 6"/>
          <p:cNvSpPr txBox="1">
            <a:spLocks noChangeArrowheads="1"/>
          </p:cNvSpPr>
          <p:nvPr/>
        </p:nvSpPr>
        <p:spPr bwMode="auto">
          <a:xfrm>
            <a:off x="4726045" y="5410200"/>
            <a:ext cx="4209935" cy="830997"/>
          </a:xfrm>
          <a:prstGeom prst="rect">
            <a:avLst/>
          </a:prstGeom>
          <a:noFill/>
          <a:ln w="9525">
            <a:noFill/>
            <a:miter lim="800000"/>
            <a:headEnd/>
            <a:tailEnd/>
          </a:ln>
        </p:spPr>
        <p:txBody>
          <a:bodyPr wrap="none">
            <a:spAutoFit/>
          </a:bodyPr>
          <a:lstStyle/>
          <a:p>
            <a:pPr algn="ctr"/>
            <a:r>
              <a:rPr lang="en-US" sz="2400" b="1" dirty="0">
                <a:latin typeface="Calibri" pitchFamily="34" charset="0"/>
              </a:rPr>
              <a:t>Code:</a:t>
            </a:r>
            <a:r>
              <a:rPr lang="en-US" sz="2400" dirty="0">
                <a:latin typeface="Calibri" pitchFamily="34" charset="0"/>
              </a:rPr>
              <a:t> 6217 (C6217)</a:t>
            </a:r>
          </a:p>
          <a:p>
            <a:pPr algn="ctr"/>
            <a:r>
              <a:rPr lang="en-US" sz="2400" b="1" dirty="0">
                <a:latin typeface="Calibri" pitchFamily="34" charset="0"/>
              </a:rPr>
              <a:t>DC:</a:t>
            </a:r>
            <a:r>
              <a:rPr lang="en-US" sz="2400" dirty="0">
                <a:latin typeface="Calibri" pitchFamily="34" charset="0"/>
              </a:rPr>
              <a:t> $23.00 </a:t>
            </a:r>
            <a:r>
              <a:rPr lang="en-US" sz="2400" b="1" dirty="0">
                <a:latin typeface="Calibri" pitchFamily="34" charset="0"/>
              </a:rPr>
              <a:t>SR:</a:t>
            </a:r>
            <a:r>
              <a:rPr lang="en-US" sz="2400" dirty="0">
                <a:latin typeface="Calibri" pitchFamily="34" charset="0"/>
              </a:rPr>
              <a:t> $31.95 </a:t>
            </a:r>
            <a:r>
              <a:rPr lang="en-US" sz="2400" b="1" dirty="0">
                <a:latin typeface="Calibri" pitchFamily="34" charset="0"/>
              </a:rPr>
              <a:t>BV:</a:t>
            </a:r>
            <a:r>
              <a:rPr lang="en-US" sz="2400" dirty="0">
                <a:latin typeface="Calibri" pitchFamily="34" charset="0"/>
              </a:rPr>
              <a:t> 13.50</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457200"/>
            <a:ext cx="8229600" cy="704850"/>
          </a:xfrm>
        </p:spPr>
        <p:txBody>
          <a:bodyPr/>
          <a:lstStyle/>
          <a:p>
            <a:pPr algn="ctr" eaLnBrk="1" hangingPunct="1"/>
            <a:r>
              <a:rPr lang="en-US" sz="4800" dirty="0" smtClean="0">
                <a:latin typeface="Calibri" pitchFamily="34" charset="0"/>
              </a:rPr>
              <a:t>Snap™ Home &amp; Shop Cloth</a:t>
            </a:r>
          </a:p>
        </p:txBody>
      </p:sp>
      <p:sp>
        <p:nvSpPr>
          <p:cNvPr id="37890" name="Content Placeholder 2"/>
          <p:cNvSpPr>
            <a:spLocks noGrp="1"/>
          </p:cNvSpPr>
          <p:nvPr>
            <p:ph idx="1"/>
          </p:nvPr>
        </p:nvSpPr>
        <p:spPr>
          <a:xfrm>
            <a:off x="0" y="1295400"/>
            <a:ext cx="4648200" cy="5105400"/>
          </a:xfrm>
        </p:spPr>
        <p:txBody>
          <a:bodyPr/>
          <a:lstStyle/>
          <a:p>
            <a:pPr marL="609600" indent="-342900" eaLnBrk="1" hangingPunct="1">
              <a:lnSpc>
                <a:spcPct val="80000"/>
              </a:lnSpc>
            </a:pPr>
            <a:endParaRPr lang="en-US" sz="2400" dirty="0" smtClean="0">
              <a:latin typeface="Calibri" pitchFamily="34" charset="0"/>
            </a:endParaRPr>
          </a:p>
          <a:p>
            <a:pPr marL="609600" indent="-342900" eaLnBrk="1" hangingPunct="1">
              <a:lnSpc>
                <a:spcPct val="80000"/>
              </a:lnSpc>
            </a:pPr>
            <a:r>
              <a:rPr lang="en-US" sz="2400" dirty="0" smtClean="0">
                <a:latin typeface="Calibri" pitchFamily="34" charset="0"/>
              </a:rPr>
              <a:t>Highlights:</a:t>
            </a:r>
          </a:p>
          <a:p>
            <a:pPr marL="742950" lvl="1" indent="-285750" eaLnBrk="1" hangingPunct="1">
              <a:lnSpc>
                <a:spcPct val="80000"/>
              </a:lnSpc>
            </a:pPr>
            <a:r>
              <a:rPr lang="en-US" dirty="0" smtClean="0">
                <a:latin typeface="Calibri" pitchFamily="34" charset="0"/>
              </a:rPr>
              <a:t>Restores household wood</a:t>
            </a:r>
          </a:p>
          <a:p>
            <a:pPr marL="742950" lvl="1" indent="-285750" eaLnBrk="1" hangingPunct="1">
              <a:lnSpc>
                <a:spcPct val="80000"/>
              </a:lnSpc>
            </a:pPr>
            <a:r>
              <a:rPr lang="en-US" dirty="0" smtClean="0">
                <a:latin typeface="Calibri" pitchFamily="34" charset="0"/>
              </a:rPr>
              <a:t>Great for cars</a:t>
            </a:r>
          </a:p>
          <a:p>
            <a:pPr marL="1143000" lvl="2" indent="-228600" eaLnBrk="1" hangingPunct="1">
              <a:lnSpc>
                <a:spcPct val="80000"/>
              </a:lnSpc>
            </a:pPr>
            <a:r>
              <a:rPr lang="en-US" sz="2400" dirty="0" smtClean="0">
                <a:latin typeface="Calibri" pitchFamily="34" charset="0"/>
              </a:rPr>
              <a:t>Scratches</a:t>
            </a:r>
          </a:p>
          <a:p>
            <a:pPr marL="1143000" lvl="2" indent="-228600" eaLnBrk="1" hangingPunct="1">
              <a:lnSpc>
                <a:spcPct val="80000"/>
              </a:lnSpc>
            </a:pPr>
            <a:r>
              <a:rPr lang="en-US" sz="2400" dirty="0" smtClean="0">
                <a:latin typeface="Calibri" pitchFamily="34" charset="0"/>
              </a:rPr>
              <a:t>Chrome wheels</a:t>
            </a:r>
          </a:p>
          <a:p>
            <a:pPr marL="1143000" lvl="2" indent="-228600" eaLnBrk="1" hangingPunct="1">
              <a:lnSpc>
                <a:spcPct val="80000"/>
              </a:lnSpc>
            </a:pPr>
            <a:r>
              <a:rPr lang="en-US" sz="2400" dirty="0" smtClean="0">
                <a:latin typeface="Calibri" pitchFamily="34" charset="0"/>
              </a:rPr>
              <a:t>Touchups</a:t>
            </a:r>
          </a:p>
          <a:p>
            <a:pPr marL="1143000" lvl="2" indent="-228600" eaLnBrk="1" hangingPunct="1">
              <a:lnSpc>
                <a:spcPct val="80000"/>
              </a:lnSpc>
            </a:pPr>
            <a:r>
              <a:rPr lang="en-US" sz="2400" dirty="0" smtClean="0">
                <a:latin typeface="Calibri" pitchFamily="34" charset="0"/>
              </a:rPr>
              <a:t>Rain spots</a:t>
            </a:r>
          </a:p>
          <a:p>
            <a:pPr marL="1143000" lvl="2" indent="-228600" eaLnBrk="1" hangingPunct="1">
              <a:lnSpc>
                <a:spcPct val="80000"/>
              </a:lnSpc>
            </a:pPr>
            <a:r>
              <a:rPr lang="en-US" sz="2400" dirty="0" smtClean="0">
                <a:latin typeface="Calibri" pitchFamily="34" charset="0"/>
              </a:rPr>
              <a:t>Water repellent for windshield</a:t>
            </a:r>
          </a:p>
          <a:p>
            <a:pPr marL="1143000" lvl="2" indent="-228600" eaLnBrk="1" hangingPunct="1">
              <a:lnSpc>
                <a:spcPct val="80000"/>
              </a:lnSpc>
            </a:pPr>
            <a:r>
              <a:rPr lang="en-US" sz="2400" dirty="0" smtClean="0">
                <a:latin typeface="Calibri" pitchFamily="34" charset="0"/>
              </a:rPr>
              <a:t>Water spots on windows</a:t>
            </a:r>
          </a:p>
          <a:p>
            <a:pPr marL="609600" indent="-342900" eaLnBrk="1" hangingPunct="1">
              <a:lnSpc>
                <a:spcPct val="80000"/>
              </a:lnSpc>
            </a:pPr>
            <a:endParaRPr lang="en-US" sz="2400" dirty="0" smtClean="0">
              <a:latin typeface="Garamond" pitchFamily="18" charset="0"/>
            </a:endParaRPr>
          </a:p>
        </p:txBody>
      </p:sp>
      <p:pic>
        <p:nvPicPr>
          <p:cNvPr id="37891" name="Picture 3" descr="Slide20.jpg"/>
          <p:cNvPicPr>
            <a:picLocks noChangeAspect="1"/>
          </p:cNvPicPr>
          <p:nvPr/>
        </p:nvPicPr>
        <p:blipFill>
          <a:blip r:embed="rId3" cstate="print"/>
          <a:srcRect/>
          <a:stretch>
            <a:fillRect/>
          </a:stretch>
        </p:blipFill>
        <p:spPr bwMode="auto">
          <a:xfrm>
            <a:off x="4800600" y="1905000"/>
            <a:ext cx="4057650" cy="3048000"/>
          </a:xfrm>
          <a:prstGeom prst="rect">
            <a:avLst/>
          </a:prstGeom>
          <a:noFill/>
          <a:ln w="9525">
            <a:noFill/>
            <a:miter lim="800000"/>
            <a:headEnd/>
            <a:tailEnd/>
          </a:ln>
        </p:spPr>
      </p:pic>
      <p:sp>
        <p:nvSpPr>
          <p:cNvPr id="37892" name="Text Box 6"/>
          <p:cNvSpPr txBox="1">
            <a:spLocks noChangeArrowheads="1"/>
          </p:cNvSpPr>
          <p:nvPr/>
        </p:nvSpPr>
        <p:spPr bwMode="auto">
          <a:xfrm>
            <a:off x="4495800" y="5410200"/>
            <a:ext cx="4440180" cy="830997"/>
          </a:xfrm>
          <a:prstGeom prst="rect">
            <a:avLst/>
          </a:prstGeom>
          <a:noFill/>
          <a:ln w="9525">
            <a:noFill/>
            <a:miter lim="800000"/>
            <a:headEnd/>
            <a:tailEnd/>
          </a:ln>
        </p:spPr>
        <p:txBody>
          <a:bodyPr wrap="square">
            <a:spAutoFit/>
          </a:bodyPr>
          <a:lstStyle/>
          <a:p>
            <a:pPr algn="ctr"/>
            <a:r>
              <a:rPr lang="en-US" sz="2400" b="1" dirty="0">
                <a:latin typeface="Calibri" pitchFamily="34" charset="0"/>
              </a:rPr>
              <a:t>Code:</a:t>
            </a:r>
            <a:r>
              <a:rPr lang="en-US" sz="2400" dirty="0">
                <a:latin typeface="Calibri" pitchFamily="34" charset="0"/>
              </a:rPr>
              <a:t> 6217 (C6217)</a:t>
            </a:r>
          </a:p>
          <a:p>
            <a:pPr algn="ctr"/>
            <a:r>
              <a:rPr lang="en-US" sz="2400" b="1" dirty="0">
                <a:latin typeface="Calibri" pitchFamily="34" charset="0"/>
              </a:rPr>
              <a:t>DC:</a:t>
            </a:r>
            <a:r>
              <a:rPr lang="en-US" sz="2400" dirty="0">
                <a:latin typeface="Calibri" pitchFamily="34" charset="0"/>
              </a:rPr>
              <a:t> $23.00 </a:t>
            </a:r>
            <a:r>
              <a:rPr lang="en-US" sz="2400" b="1" dirty="0">
                <a:latin typeface="Calibri" pitchFamily="34" charset="0"/>
              </a:rPr>
              <a:t>SR:</a:t>
            </a:r>
            <a:r>
              <a:rPr lang="en-US" sz="2400" dirty="0">
                <a:latin typeface="Calibri" pitchFamily="34" charset="0"/>
              </a:rPr>
              <a:t> $31.95 </a:t>
            </a:r>
            <a:r>
              <a:rPr lang="en-US" sz="2400" b="1" dirty="0">
                <a:latin typeface="Calibri" pitchFamily="34" charset="0"/>
              </a:rPr>
              <a:t>BV:</a:t>
            </a:r>
            <a:r>
              <a:rPr lang="en-US" sz="2400" dirty="0">
                <a:latin typeface="Calibri" pitchFamily="34" charset="0"/>
              </a:rPr>
              <a:t> 13.50</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381000" y="838200"/>
            <a:ext cx="8763000" cy="1143000"/>
          </a:xfrm>
        </p:spPr>
        <p:txBody>
          <a:bodyPr/>
          <a:lstStyle/>
          <a:p>
            <a:pPr algn="ctr" eaLnBrk="1" hangingPunct="1"/>
            <a:r>
              <a:rPr lang="en-US" sz="4500" dirty="0" smtClean="0">
                <a:latin typeface="Calibri" pitchFamily="34" charset="0"/>
              </a:rPr>
              <a:t>Snap™ Home &amp; Shop Cloth Demonstration</a:t>
            </a:r>
          </a:p>
        </p:txBody>
      </p:sp>
      <p:pic>
        <p:nvPicPr>
          <p:cNvPr id="6" name="Slide21-Video.wmv">
            <a:hlinkClick r:id="" action="ppaction://media"/>
          </p:cNvPr>
          <p:cNvPicPr>
            <a:picLocks noRot="1" noChangeAspect="1"/>
          </p:cNvPicPr>
          <p:nvPr>
            <a:videoFile r:link="rId1"/>
          </p:nvPr>
        </p:nvPicPr>
        <p:blipFill>
          <a:blip r:embed="rId4" cstate="print"/>
          <a:stretch>
            <a:fillRect/>
          </a:stretch>
        </p:blipFill>
        <p:spPr>
          <a:xfrm>
            <a:off x="1676400" y="2305050"/>
            <a:ext cx="5562600" cy="41719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71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1752600"/>
            <a:ext cx="8229600" cy="1143000"/>
          </a:xfrm>
        </p:spPr>
        <p:txBody>
          <a:bodyPr/>
          <a:lstStyle/>
          <a:p>
            <a:pPr eaLnBrk="1" hangingPunct="1"/>
            <a:r>
              <a:rPr lang="en-US" sz="4000" dirty="0" smtClean="0">
                <a:latin typeface="Calibri" pitchFamily="34" charset="0"/>
              </a:rPr>
              <a:t>-Before			     -After</a:t>
            </a:r>
          </a:p>
        </p:txBody>
      </p:sp>
      <p:pic>
        <p:nvPicPr>
          <p:cNvPr id="40962" name="Content Placeholder 3" descr="Slide22.jpg"/>
          <p:cNvPicPr>
            <a:picLocks noGrp="1" noChangeAspect="1"/>
          </p:cNvPicPr>
          <p:nvPr>
            <p:ph idx="1"/>
          </p:nvPr>
        </p:nvPicPr>
        <p:blipFill>
          <a:blip r:embed="rId3" cstate="print">
            <a:lum bright="20000"/>
          </a:blip>
          <a:srcRect/>
          <a:stretch>
            <a:fillRect/>
          </a:stretch>
        </p:blipFill>
        <p:spPr>
          <a:xfrm>
            <a:off x="533400" y="2819400"/>
            <a:ext cx="4054475" cy="3041650"/>
          </a:xfrm>
        </p:spPr>
      </p:pic>
      <p:pic>
        <p:nvPicPr>
          <p:cNvPr id="40963" name="Picture 4" descr="Slide22b.jpg"/>
          <p:cNvPicPr>
            <a:picLocks noChangeAspect="1"/>
          </p:cNvPicPr>
          <p:nvPr/>
        </p:nvPicPr>
        <p:blipFill>
          <a:blip r:embed="rId4" cstate="print"/>
          <a:srcRect/>
          <a:stretch>
            <a:fillRect/>
          </a:stretch>
        </p:blipFill>
        <p:spPr bwMode="auto">
          <a:xfrm>
            <a:off x="4648200" y="2825750"/>
            <a:ext cx="4048125" cy="3041650"/>
          </a:xfrm>
          <a:prstGeom prst="rect">
            <a:avLst/>
          </a:prstGeom>
          <a:noFill/>
          <a:ln w="9525">
            <a:noFill/>
            <a:miter lim="800000"/>
            <a:headEnd/>
            <a:tailEnd/>
          </a:ln>
        </p:spPr>
      </p:pic>
      <p:sp>
        <p:nvSpPr>
          <p:cNvPr id="40964" name="Title 1"/>
          <p:cNvSpPr>
            <a:spLocks/>
          </p:cNvSpPr>
          <p:nvPr/>
        </p:nvSpPr>
        <p:spPr bwMode="auto">
          <a:xfrm>
            <a:off x="457200" y="609600"/>
            <a:ext cx="8229600" cy="704850"/>
          </a:xfrm>
          <a:prstGeom prst="rect">
            <a:avLst/>
          </a:prstGeom>
          <a:noFill/>
          <a:ln w="9525">
            <a:noFill/>
            <a:miter lim="800000"/>
            <a:headEnd/>
            <a:tailEnd/>
          </a:ln>
        </p:spPr>
        <p:txBody>
          <a:bodyPr lIns="0" rIns="0" bIns="0" anchor="b"/>
          <a:lstStyle/>
          <a:p>
            <a:pPr algn="ctr"/>
            <a:r>
              <a:rPr lang="en-US" sz="4800" dirty="0">
                <a:solidFill>
                  <a:schemeClr val="tx2"/>
                </a:solidFill>
                <a:latin typeface="Calibri" pitchFamily="34" charset="0"/>
              </a:rPr>
              <a:t>Snap™ Home &amp; Shop Cloth</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533400"/>
            <a:ext cx="8229600" cy="781050"/>
          </a:xfrm>
        </p:spPr>
        <p:txBody>
          <a:bodyPr/>
          <a:lstStyle/>
          <a:p>
            <a:pPr algn="ctr" eaLnBrk="1" hangingPunct="1"/>
            <a:r>
              <a:rPr lang="en-US" sz="4800" dirty="0" smtClean="0">
                <a:latin typeface="Calibri" pitchFamily="34" charset="0"/>
              </a:rPr>
              <a:t>Snap™ Disinfectant Cleaner</a:t>
            </a:r>
          </a:p>
        </p:txBody>
      </p:sp>
      <p:sp>
        <p:nvSpPr>
          <p:cNvPr id="41986" name="Content Placeholder 2"/>
          <p:cNvSpPr>
            <a:spLocks noGrp="1"/>
          </p:cNvSpPr>
          <p:nvPr>
            <p:ph idx="1"/>
          </p:nvPr>
        </p:nvSpPr>
        <p:spPr>
          <a:xfrm>
            <a:off x="152400" y="1371600"/>
            <a:ext cx="4876800" cy="5029200"/>
          </a:xfrm>
        </p:spPr>
        <p:txBody>
          <a:bodyPr/>
          <a:lstStyle/>
          <a:p>
            <a:pPr marL="609600" indent="-342900" eaLnBrk="1" hangingPunct="1">
              <a:lnSpc>
                <a:spcPct val="90000"/>
              </a:lnSpc>
            </a:pPr>
            <a:r>
              <a:rPr lang="en-US" sz="2400" dirty="0" smtClean="0">
                <a:latin typeface="Calibri" pitchFamily="34" charset="0"/>
              </a:rPr>
              <a:t>Highlights:</a:t>
            </a:r>
          </a:p>
          <a:p>
            <a:pPr marL="974725" lvl="1" indent="-342900" eaLnBrk="1" hangingPunct="1">
              <a:lnSpc>
                <a:spcPct val="90000"/>
              </a:lnSpc>
            </a:pPr>
            <a:r>
              <a:rPr lang="en-US" dirty="0" smtClean="0">
                <a:latin typeface="Calibri" pitchFamily="34" charset="0"/>
              </a:rPr>
              <a:t>Incredible cost savings</a:t>
            </a:r>
          </a:p>
          <a:p>
            <a:pPr marL="974725" lvl="1" indent="-342900" eaLnBrk="1" hangingPunct="1">
              <a:lnSpc>
                <a:spcPct val="90000"/>
              </a:lnSpc>
            </a:pPr>
            <a:r>
              <a:rPr lang="en-US" dirty="0" smtClean="0">
                <a:latin typeface="Calibri" pitchFamily="34" charset="0"/>
              </a:rPr>
              <a:t>EPA Registered – top quality ingredients</a:t>
            </a:r>
          </a:p>
          <a:p>
            <a:pPr marL="974725" lvl="1" indent="-342900" eaLnBrk="1" hangingPunct="1">
              <a:lnSpc>
                <a:spcPct val="90000"/>
              </a:lnSpc>
            </a:pPr>
            <a:r>
              <a:rPr lang="en-US" dirty="0" smtClean="0">
                <a:latin typeface="Calibri" pitchFamily="34" charset="0"/>
              </a:rPr>
              <a:t>Pleasant, clean, fresh fragrance from essential oils of lavender, peppermint, spearmint and cedar leaf</a:t>
            </a:r>
          </a:p>
          <a:p>
            <a:pPr marL="974725" lvl="1" indent="-342900" eaLnBrk="1" hangingPunct="1">
              <a:lnSpc>
                <a:spcPct val="90000"/>
              </a:lnSpc>
            </a:pPr>
            <a:r>
              <a:rPr lang="en-US" dirty="0" smtClean="0">
                <a:latin typeface="Calibri" pitchFamily="34" charset="0"/>
              </a:rPr>
              <a:t>Kills E-Coli, Salmonella, Hepatitis B, MRSA and HIV</a:t>
            </a:r>
          </a:p>
          <a:p>
            <a:pPr marL="974725" lvl="1" indent="-342900" eaLnBrk="1" hangingPunct="1">
              <a:lnSpc>
                <a:spcPct val="90000"/>
              </a:lnSpc>
            </a:pPr>
            <a:r>
              <a:rPr lang="en-US" dirty="0" smtClean="0">
                <a:latin typeface="Calibri" pitchFamily="34" charset="0"/>
              </a:rPr>
              <a:t>Effective against H1N1 (Swine Flu)</a:t>
            </a:r>
          </a:p>
        </p:txBody>
      </p:sp>
      <p:pic>
        <p:nvPicPr>
          <p:cNvPr id="41987" name="Picture 4" descr="Slide24.jpg"/>
          <p:cNvPicPr>
            <a:picLocks noChangeAspect="1"/>
          </p:cNvPicPr>
          <p:nvPr/>
        </p:nvPicPr>
        <p:blipFill>
          <a:blip r:embed="rId3" cstate="print">
            <a:lum bright="22000"/>
          </a:blip>
          <a:srcRect/>
          <a:stretch>
            <a:fillRect/>
          </a:stretch>
        </p:blipFill>
        <p:spPr bwMode="auto">
          <a:xfrm>
            <a:off x="5943600" y="2032000"/>
            <a:ext cx="2819400" cy="3759200"/>
          </a:xfrm>
          <a:prstGeom prst="rect">
            <a:avLst/>
          </a:prstGeom>
          <a:noFill/>
          <a:ln w="9525">
            <a:noFill/>
            <a:miter lim="800000"/>
            <a:headEnd/>
            <a:tailEnd/>
          </a:ln>
        </p:spPr>
      </p:pic>
      <p:sp>
        <p:nvSpPr>
          <p:cNvPr id="41988" name="Text Box 6"/>
          <p:cNvSpPr txBox="1">
            <a:spLocks noChangeArrowheads="1"/>
          </p:cNvSpPr>
          <p:nvPr/>
        </p:nvSpPr>
        <p:spPr bwMode="auto">
          <a:xfrm>
            <a:off x="5359620" y="5867400"/>
            <a:ext cx="3355534" cy="830997"/>
          </a:xfrm>
          <a:prstGeom prst="rect">
            <a:avLst/>
          </a:prstGeom>
          <a:noFill/>
          <a:ln w="9525">
            <a:noFill/>
            <a:miter lim="800000"/>
            <a:headEnd/>
            <a:tailEnd/>
          </a:ln>
        </p:spPr>
        <p:txBody>
          <a:bodyPr wrap="none">
            <a:spAutoFit/>
          </a:bodyPr>
          <a:lstStyle/>
          <a:p>
            <a:pPr algn="ctr"/>
            <a:r>
              <a:rPr lang="en-US" sz="2400" b="1" dirty="0">
                <a:latin typeface="Calibri" pitchFamily="34" charset="0"/>
              </a:rPr>
              <a:t>Code:</a:t>
            </a:r>
            <a:r>
              <a:rPr lang="en-US" sz="2400" dirty="0">
                <a:latin typeface="Calibri" pitchFamily="34" charset="0"/>
              </a:rPr>
              <a:t> 6213</a:t>
            </a:r>
          </a:p>
          <a:p>
            <a:pPr algn="ctr"/>
            <a:r>
              <a:rPr lang="en-US" sz="2400" b="1" dirty="0">
                <a:latin typeface="Calibri" pitchFamily="34" charset="0"/>
              </a:rPr>
              <a:t>DC:</a:t>
            </a:r>
            <a:r>
              <a:rPr lang="en-US" sz="2400" dirty="0">
                <a:latin typeface="Calibri" pitchFamily="34" charset="0"/>
              </a:rPr>
              <a:t> $7.00 </a:t>
            </a:r>
            <a:r>
              <a:rPr lang="en-US" sz="2400" b="1" dirty="0">
                <a:latin typeface="Calibri" pitchFamily="34" charset="0"/>
              </a:rPr>
              <a:t>SR:</a:t>
            </a:r>
            <a:r>
              <a:rPr lang="en-US" sz="2400" dirty="0">
                <a:latin typeface="Calibri" pitchFamily="34" charset="0"/>
              </a:rPr>
              <a:t> $9.95 </a:t>
            </a:r>
            <a:r>
              <a:rPr lang="en-US" sz="2400" b="1" dirty="0">
                <a:latin typeface="Calibri" pitchFamily="34" charset="0"/>
              </a:rPr>
              <a:t>BV:</a:t>
            </a:r>
            <a:r>
              <a:rPr lang="en-US" sz="2400" dirty="0">
                <a:latin typeface="Calibri" pitchFamily="34" charset="0"/>
              </a:rPr>
              <a:t> 5</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457200" y="2209800"/>
            <a:ext cx="4876800" cy="4389438"/>
          </a:xfrm>
        </p:spPr>
        <p:txBody>
          <a:bodyPr/>
          <a:lstStyle/>
          <a:p>
            <a:pPr eaLnBrk="1" hangingPunct="1"/>
            <a:r>
              <a:rPr lang="en-US" sz="2800" b="1" dirty="0" smtClean="0">
                <a:latin typeface="Calibri" pitchFamily="34" charset="0"/>
              </a:rPr>
              <a:t>What you will need</a:t>
            </a:r>
            <a:r>
              <a:rPr lang="en-US" sz="2800" dirty="0" smtClean="0">
                <a:latin typeface="Calibri" pitchFamily="34" charset="0"/>
              </a:rPr>
              <a:t>…</a:t>
            </a:r>
          </a:p>
          <a:p>
            <a:pPr lvl="1" eaLnBrk="1" hangingPunct="1"/>
            <a:r>
              <a:rPr lang="en-US" sz="2800" dirty="0" smtClean="0">
                <a:latin typeface="Calibri" pitchFamily="34" charset="0"/>
              </a:rPr>
              <a:t>Bottle of Snap™ Disinfectant Cleaner</a:t>
            </a:r>
          </a:p>
          <a:p>
            <a:pPr lvl="1" eaLnBrk="1" hangingPunct="1"/>
            <a:r>
              <a:rPr lang="en-US" sz="2800" dirty="0" smtClean="0">
                <a:latin typeface="Calibri" pitchFamily="34" charset="0"/>
              </a:rPr>
              <a:t>Large bowl or trash can</a:t>
            </a:r>
          </a:p>
          <a:p>
            <a:pPr lvl="1" eaLnBrk="1" hangingPunct="1"/>
            <a:r>
              <a:rPr lang="en-US" sz="2800" dirty="0" smtClean="0">
                <a:latin typeface="Calibri" pitchFamily="34" charset="0"/>
              </a:rPr>
              <a:t>32 oz bottle of 409 Disinfectant Cleaner</a:t>
            </a:r>
          </a:p>
          <a:p>
            <a:pPr lvl="1" eaLnBrk="1" hangingPunct="1"/>
            <a:r>
              <a:rPr lang="en-US" sz="2800" dirty="0" smtClean="0">
                <a:latin typeface="Calibri" pitchFamily="34" charset="0"/>
              </a:rPr>
              <a:t>Pitcher of water</a:t>
            </a:r>
          </a:p>
          <a:p>
            <a:pPr lvl="1" eaLnBrk="1" hangingPunct="1">
              <a:buFont typeface="Wingdings 2" pitchFamily="18" charset="2"/>
              <a:buNone/>
            </a:pPr>
            <a:endParaRPr lang="en-US" sz="2800" dirty="0" smtClean="0">
              <a:latin typeface="Garamond" pitchFamily="18" charset="0"/>
            </a:endParaRPr>
          </a:p>
        </p:txBody>
      </p:sp>
      <p:pic>
        <p:nvPicPr>
          <p:cNvPr id="4" name="Picture 3" descr="US_ENG_SKU_snapAllPu#35971D.png"/>
          <p:cNvPicPr>
            <a:picLocks noChangeAspect="1"/>
          </p:cNvPicPr>
          <p:nvPr/>
        </p:nvPicPr>
        <p:blipFill>
          <a:blip r:embed="rId3" cstate="print"/>
          <a:stretch>
            <a:fillRect/>
          </a:stretch>
        </p:blipFill>
        <p:spPr>
          <a:xfrm>
            <a:off x="4724400" y="3208882"/>
            <a:ext cx="3800003" cy="2523201"/>
          </a:xfrm>
          <a:prstGeom prst="rect">
            <a:avLst/>
          </a:prstGeom>
        </p:spPr>
      </p:pic>
      <p:sp>
        <p:nvSpPr>
          <p:cNvPr id="6" name="Title 1"/>
          <p:cNvSpPr>
            <a:spLocks noGrp="1"/>
          </p:cNvSpPr>
          <p:nvPr>
            <p:ph type="title"/>
          </p:nvPr>
        </p:nvSpPr>
        <p:spPr>
          <a:xfrm>
            <a:off x="457200" y="457200"/>
            <a:ext cx="8229600" cy="1143000"/>
          </a:xfrm>
        </p:spPr>
        <p:txBody>
          <a:bodyPr/>
          <a:lstStyle/>
          <a:p>
            <a:pPr algn="ctr" eaLnBrk="1" hangingPunct="1"/>
            <a:r>
              <a:rPr lang="en-US" sz="4800" dirty="0" smtClean="0">
                <a:latin typeface="Calibri" pitchFamily="34" charset="0"/>
              </a:rPr>
              <a:t>Snap™ Disinfectant Cleaner</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457200" y="2209800"/>
            <a:ext cx="4343400" cy="4389438"/>
          </a:xfrm>
        </p:spPr>
        <p:txBody>
          <a:bodyPr/>
          <a:lstStyle/>
          <a:p>
            <a:pPr eaLnBrk="1" hangingPunct="1"/>
            <a:r>
              <a:rPr lang="en-US" sz="2800" b="1" dirty="0" smtClean="0">
                <a:latin typeface="Calibri" pitchFamily="34" charset="0"/>
              </a:rPr>
              <a:t>What you need to do</a:t>
            </a:r>
            <a:r>
              <a:rPr lang="en-US" sz="2800" dirty="0" smtClean="0">
                <a:latin typeface="Calibri" pitchFamily="34" charset="0"/>
              </a:rPr>
              <a:t>…</a:t>
            </a:r>
          </a:p>
          <a:p>
            <a:pPr lvl="1" eaLnBrk="1" hangingPunct="1">
              <a:buNone/>
            </a:pPr>
            <a:endParaRPr lang="en-US" sz="2000" dirty="0" smtClean="0">
              <a:latin typeface="Calibri" pitchFamily="34" charset="0"/>
            </a:endParaRPr>
          </a:p>
          <a:p>
            <a:pPr marL="908050" lvl="1" indent="-514350" eaLnBrk="1" hangingPunct="1">
              <a:buFont typeface="+mj-lt"/>
              <a:buAutoNum type="arabicPeriod"/>
            </a:pPr>
            <a:r>
              <a:rPr lang="en-US" sz="2800" dirty="0" smtClean="0">
                <a:latin typeface="Calibri" pitchFamily="34" charset="0"/>
              </a:rPr>
              <a:t>Dump the contents of the 409 into bowl or trash can.</a:t>
            </a:r>
          </a:p>
        </p:txBody>
      </p:sp>
      <p:pic>
        <p:nvPicPr>
          <p:cNvPr id="4" name="Picture 3" descr="US_ENG_SKU_snapAllPu#35971D.png"/>
          <p:cNvPicPr>
            <a:picLocks noChangeAspect="1"/>
          </p:cNvPicPr>
          <p:nvPr/>
        </p:nvPicPr>
        <p:blipFill>
          <a:blip r:embed="rId3" cstate="print"/>
          <a:stretch>
            <a:fillRect/>
          </a:stretch>
        </p:blipFill>
        <p:spPr>
          <a:xfrm>
            <a:off x="4800600" y="3208883"/>
            <a:ext cx="3723803" cy="2472604"/>
          </a:xfrm>
          <a:prstGeom prst="rect">
            <a:avLst/>
          </a:prstGeom>
        </p:spPr>
      </p:pic>
      <p:sp>
        <p:nvSpPr>
          <p:cNvPr id="6" name="Title 1"/>
          <p:cNvSpPr>
            <a:spLocks noGrp="1"/>
          </p:cNvSpPr>
          <p:nvPr>
            <p:ph type="title"/>
          </p:nvPr>
        </p:nvSpPr>
        <p:spPr>
          <a:xfrm>
            <a:off x="457200" y="457200"/>
            <a:ext cx="8229600" cy="1143000"/>
          </a:xfrm>
        </p:spPr>
        <p:txBody>
          <a:bodyPr/>
          <a:lstStyle/>
          <a:p>
            <a:pPr algn="ctr" eaLnBrk="1" hangingPunct="1"/>
            <a:r>
              <a:rPr lang="en-US" sz="4800" dirty="0" smtClean="0">
                <a:latin typeface="Calibri" pitchFamily="34" charset="0"/>
              </a:rPr>
              <a:t>Snap™ Disinfectant Cleaner</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457200" y="2209800"/>
            <a:ext cx="4343400" cy="4389438"/>
          </a:xfrm>
        </p:spPr>
        <p:txBody>
          <a:bodyPr/>
          <a:lstStyle/>
          <a:p>
            <a:pPr eaLnBrk="1" hangingPunct="1"/>
            <a:r>
              <a:rPr lang="en-US" sz="2800" b="1" dirty="0" smtClean="0">
                <a:latin typeface="Calibri" pitchFamily="34" charset="0"/>
              </a:rPr>
              <a:t>What you need to do</a:t>
            </a:r>
            <a:r>
              <a:rPr lang="en-US" sz="2800" dirty="0" smtClean="0">
                <a:latin typeface="Calibri" pitchFamily="34" charset="0"/>
              </a:rPr>
              <a:t>…</a:t>
            </a:r>
          </a:p>
          <a:p>
            <a:pPr lvl="1" eaLnBrk="1" hangingPunct="1">
              <a:buNone/>
            </a:pPr>
            <a:endParaRPr lang="en-US" sz="2000" dirty="0" smtClean="0">
              <a:latin typeface="Calibri" pitchFamily="34" charset="0"/>
            </a:endParaRPr>
          </a:p>
          <a:p>
            <a:pPr marL="908050" lvl="1" indent="-514350" eaLnBrk="1" hangingPunct="1">
              <a:buFont typeface="+mj-lt"/>
              <a:buAutoNum type="arabicPeriod" startAt="2"/>
            </a:pPr>
            <a:r>
              <a:rPr lang="en-US" sz="2800" dirty="0" smtClean="0">
                <a:latin typeface="Calibri" pitchFamily="34" charset="0"/>
              </a:rPr>
              <a:t>Measure out three capfuls of Disinfectant Cleaner and pour into empty 409 bottle.</a:t>
            </a:r>
          </a:p>
        </p:txBody>
      </p:sp>
      <p:pic>
        <p:nvPicPr>
          <p:cNvPr id="4" name="Picture 3" descr="US_ENG_SKU_snapAllPu#35971D.png"/>
          <p:cNvPicPr>
            <a:picLocks noChangeAspect="1"/>
          </p:cNvPicPr>
          <p:nvPr/>
        </p:nvPicPr>
        <p:blipFill>
          <a:blip r:embed="rId3" cstate="print"/>
          <a:stretch>
            <a:fillRect/>
          </a:stretch>
        </p:blipFill>
        <p:spPr>
          <a:xfrm>
            <a:off x="5105400" y="2362200"/>
            <a:ext cx="2733203" cy="1814846"/>
          </a:xfrm>
          <a:prstGeom prst="rect">
            <a:avLst/>
          </a:prstGeom>
        </p:spPr>
      </p:pic>
      <p:sp>
        <p:nvSpPr>
          <p:cNvPr id="6" name="Title 1"/>
          <p:cNvSpPr>
            <a:spLocks noGrp="1"/>
          </p:cNvSpPr>
          <p:nvPr>
            <p:ph type="title"/>
          </p:nvPr>
        </p:nvSpPr>
        <p:spPr>
          <a:xfrm>
            <a:off x="457200" y="457200"/>
            <a:ext cx="8229600" cy="1143000"/>
          </a:xfrm>
        </p:spPr>
        <p:txBody>
          <a:bodyPr/>
          <a:lstStyle/>
          <a:p>
            <a:pPr algn="ctr" eaLnBrk="1" hangingPunct="1"/>
            <a:r>
              <a:rPr lang="en-US" sz="4800" dirty="0" smtClean="0">
                <a:latin typeface="Calibri" pitchFamily="34" charset="0"/>
              </a:rPr>
              <a:t>Snap™ Disinfectant Cleaner</a:t>
            </a:r>
          </a:p>
        </p:txBody>
      </p:sp>
      <p:pic>
        <p:nvPicPr>
          <p:cNvPr id="5" name="Picture 4" descr="Snap demo pics 11_2010 162.jpg"/>
          <p:cNvPicPr>
            <a:picLocks noChangeAspect="1"/>
          </p:cNvPicPr>
          <p:nvPr/>
        </p:nvPicPr>
        <p:blipFill>
          <a:blip r:embed="rId4" cstate="print"/>
          <a:stretch>
            <a:fillRect/>
          </a:stretch>
        </p:blipFill>
        <p:spPr>
          <a:xfrm>
            <a:off x="5105400" y="4648200"/>
            <a:ext cx="2743200" cy="1821485"/>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533400"/>
            <a:ext cx="8229600" cy="838200"/>
          </a:xfrm>
        </p:spPr>
        <p:txBody>
          <a:bodyPr/>
          <a:lstStyle/>
          <a:p>
            <a:pPr algn="ctr" eaLnBrk="1" hangingPunct="1"/>
            <a:r>
              <a:rPr lang="en-US" sz="4800" dirty="0" smtClean="0"/>
              <a:t>Using Snap™ Demos</a:t>
            </a:r>
          </a:p>
        </p:txBody>
      </p:sp>
      <p:sp>
        <p:nvSpPr>
          <p:cNvPr id="18434" name="Content Placeholder 2"/>
          <p:cNvSpPr>
            <a:spLocks noGrp="1"/>
          </p:cNvSpPr>
          <p:nvPr>
            <p:ph idx="1"/>
          </p:nvPr>
        </p:nvSpPr>
        <p:spPr/>
        <p:txBody>
          <a:bodyPr/>
          <a:lstStyle/>
          <a:p>
            <a:pPr marL="800100" lvl="1" eaLnBrk="1" hangingPunct="1">
              <a:lnSpc>
                <a:spcPct val="90000"/>
              </a:lnSpc>
            </a:pPr>
            <a:r>
              <a:rPr lang="en-US" sz="3200" dirty="0" smtClean="0">
                <a:latin typeface="+mj-lt"/>
                <a:cs typeface="Arial" pitchFamily="34" charset="0"/>
              </a:rPr>
              <a:t>Product presentations to prospective clients</a:t>
            </a:r>
          </a:p>
          <a:p>
            <a:pPr marL="800100" lvl="1" eaLnBrk="1" hangingPunct="1">
              <a:lnSpc>
                <a:spcPct val="90000"/>
              </a:lnSpc>
            </a:pPr>
            <a:r>
              <a:rPr lang="en-US" sz="3200" dirty="0" smtClean="0">
                <a:latin typeface="+mj-lt"/>
                <a:cs typeface="Arial" pitchFamily="34" charset="0"/>
              </a:rPr>
              <a:t>Consider taping demonstrations and adding to your distributor site or blog</a:t>
            </a:r>
            <a:r>
              <a:rPr lang="en-US" sz="2800" dirty="0" smtClean="0">
                <a:latin typeface="+mj-lt"/>
                <a:cs typeface="Arial" pitchFamily="34" charset="0"/>
              </a:rPr>
              <a:t>.</a:t>
            </a:r>
          </a:p>
          <a:p>
            <a:pPr marL="800100" lvl="1" eaLnBrk="1" hangingPunct="1">
              <a:lnSpc>
                <a:spcPct val="90000"/>
              </a:lnSpc>
            </a:pPr>
            <a:r>
              <a:rPr lang="en-US" sz="3200" dirty="0" smtClean="0">
                <a:latin typeface="+mj-lt"/>
                <a:cs typeface="Arial" pitchFamily="34" charset="0"/>
              </a:rPr>
              <a:t>Increase knowledge base on Snap products</a:t>
            </a:r>
          </a:p>
          <a:p>
            <a:pPr marL="800100" lvl="1" eaLnBrk="1" hangingPunct="1">
              <a:lnSpc>
                <a:spcPct val="90000"/>
              </a:lnSpc>
            </a:pPr>
            <a:r>
              <a:rPr lang="en-US" sz="3200" dirty="0" smtClean="0">
                <a:latin typeface="+mj-lt"/>
                <a:cs typeface="Arial" pitchFamily="34" charset="0"/>
              </a:rPr>
              <a:t>Act as a testimonial to the effectiveness of Snap cleaning products</a:t>
            </a:r>
            <a:endParaRPr lang="en-US" sz="3200" dirty="0" smtClean="0">
              <a:latin typeface="+mj-lt"/>
              <a:cs typeface="Arial" pitchFamily="34" charset="0"/>
            </a:endParaRPr>
          </a:p>
          <a:p>
            <a:pPr marL="342900" indent="-246063" eaLnBrk="1" hangingPunct="1">
              <a:lnSpc>
                <a:spcPct val="90000"/>
              </a:lnSpc>
            </a:pPr>
            <a:endParaRPr lang="en-US" sz="3200" dirty="0" smtClean="0">
              <a:latin typeface="Garamond" pitchFamily="18" charset="0"/>
            </a:endParaRPr>
          </a:p>
          <a:p>
            <a:pPr marL="342900" indent="-246063" eaLnBrk="1" hangingPunct="1">
              <a:lnSpc>
                <a:spcPct val="90000"/>
              </a:lnSpc>
            </a:pPr>
            <a:endParaRPr lang="en-US" sz="3200" dirty="0" smtClean="0">
              <a:latin typeface="Garamond" pitchFamily="18"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457200" y="2209800"/>
            <a:ext cx="4343400" cy="4389438"/>
          </a:xfrm>
        </p:spPr>
        <p:txBody>
          <a:bodyPr/>
          <a:lstStyle/>
          <a:p>
            <a:pPr eaLnBrk="1" hangingPunct="1"/>
            <a:r>
              <a:rPr lang="en-US" sz="2800" b="1" dirty="0" smtClean="0">
                <a:latin typeface="Calibri" pitchFamily="34" charset="0"/>
              </a:rPr>
              <a:t>What you need to do</a:t>
            </a:r>
            <a:r>
              <a:rPr lang="en-US" sz="2800" dirty="0" smtClean="0">
                <a:latin typeface="Calibri" pitchFamily="34" charset="0"/>
              </a:rPr>
              <a:t>…</a:t>
            </a:r>
          </a:p>
          <a:p>
            <a:pPr lvl="1" eaLnBrk="1" hangingPunct="1">
              <a:buNone/>
            </a:pPr>
            <a:endParaRPr lang="en-US" sz="2000" dirty="0" smtClean="0">
              <a:latin typeface="Calibri" pitchFamily="34" charset="0"/>
            </a:endParaRPr>
          </a:p>
          <a:p>
            <a:pPr marL="908050" lvl="1" indent="-514350" eaLnBrk="1" hangingPunct="1">
              <a:buFont typeface="+mj-lt"/>
              <a:buAutoNum type="arabicPeriod" startAt="3"/>
            </a:pPr>
            <a:r>
              <a:rPr lang="en-US" sz="2800" dirty="0" smtClean="0">
                <a:latin typeface="Calibri" pitchFamily="34" charset="0"/>
              </a:rPr>
              <a:t>Fill the rest of the 409 bottle with water from the pitcher and replace cap.</a:t>
            </a:r>
          </a:p>
        </p:txBody>
      </p:sp>
      <p:pic>
        <p:nvPicPr>
          <p:cNvPr id="4" name="Picture 3" descr="US_ENG_SKU_snapAllPu#35971D.png"/>
          <p:cNvPicPr>
            <a:picLocks noChangeAspect="1"/>
          </p:cNvPicPr>
          <p:nvPr/>
        </p:nvPicPr>
        <p:blipFill>
          <a:blip r:embed="rId3" cstate="print"/>
          <a:stretch>
            <a:fillRect/>
          </a:stretch>
        </p:blipFill>
        <p:spPr>
          <a:xfrm>
            <a:off x="5094406" y="3208882"/>
            <a:ext cx="3429997" cy="2277517"/>
          </a:xfrm>
          <a:prstGeom prst="rect">
            <a:avLst/>
          </a:prstGeom>
        </p:spPr>
      </p:pic>
      <p:sp>
        <p:nvSpPr>
          <p:cNvPr id="6" name="Title 1"/>
          <p:cNvSpPr>
            <a:spLocks noGrp="1"/>
          </p:cNvSpPr>
          <p:nvPr>
            <p:ph type="title"/>
          </p:nvPr>
        </p:nvSpPr>
        <p:spPr>
          <a:xfrm>
            <a:off x="457200" y="457200"/>
            <a:ext cx="8229600" cy="1143000"/>
          </a:xfrm>
        </p:spPr>
        <p:txBody>
          <a:bodyPr/>
          <a:lstStyle/>
          <a:p>
            <a:pPr algn="ctr" eaLnBrk="1" hangingPunct="1"/>
            <a:r>
              <a:rPr lang="en-US" sz="4800" dirty="0" smtClean="0">
                <a:latin typeface="Calibri" pitchFamily="34" charset="0"/>
              </a:rPr>
              <a:t>Snap™ Disinfectant Cleaner</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457200" y="2209800"/>
            <a:ext cx="4343400" cy="4389438"/>
          </a:xfrm>
        </p:spPr>
        <p:txBody>
          <a:bodyPr/>
          <a:lstStyle/>
          <a:p>
            <a:pPr eaLnBrk="1" hangingPunct="1"/>
            <a:r>
              <a:rPr lang="en-US" sz="2800" b="1" dirty="0" smtClean="0">
                <a:latin typeface="Calibri" pitchFamily="34" charset="0"/>
              </a:rPr>
              <a:t>What you need to do</a:t>
            </a:r>
            <a:r>
              <a:rPr lang="en-US" sz="2800" dirty="0" smtClean="0">
                <a:latin typeface="Calibri" pitchFamily="34" charset="0"/>
              </a:rPr>
              <a:t>…</a:t>
            </a:r>
          </a:p>
          <a:p>
            <a:pPr lvl="1" eaLnBrk="1" hangingPunct="1">
              <a:buNone/>
            </a:pPr>
            <a:endParaRPr lang="en-US" sz="2000" dirty="0" smtClean="0">
              <a:latin typeface="Calibri" pitchFamily="34" charset="0"/>
            </a:endParaRPr>
          </a:p>
          <a:p>
            <a:pPr marL="908050" lvl="1" indent="-514350" eaLnBrk="1" hangingPunct="1">
              <a:buFont typeface="+mj-lt"/>
              <a:buAutoNum type="arabicPeriod" startAt="4"/>
            </a:pPr>
            <a:r>
              <a:rPr lang="en-US" sz="2800" dirty="0" smtClean="0">
                <a:latin typeface="Calibri" pitchFamily="34" charset="0"/>
              </a:rPr>
              <a:t>Hold up the bottle of 409 and the bottle of Disinfectant Cleaner</a:t>
            </a:r>
          </a:p>
          <a:p>
            <a:pPr marL="908050" lvl="1" indent="-514350" eaLnBrk="1" hangingPunct="1">
              <a:buFont typeface="+mj-lt"/>
              <a:buAutoNum type="arabicPeriod" startAt="4"/>
            </a:pPr>
            <a:r>
              <a:rPr lang="en-US" sz="2800" dirty="0" smtClean="0">
                <a:latin typeface="Calibri" pitchFamily="34" charset="0"/>
              </a:rPr>
              <a:t>Say “one bottle of Snap™ Disinfectant cleaner replaces up to 36 bottles of 409”</a:t>
            </a:r>
          </a:p>
        </p:txBody>
      </p:sp>
      <p:pic>
        <p:nvPicPr>
          <p:cNvPr id="4" name="Picture 3" descr="US_ENG_SKU_snapAllPu#35971D.png"/>
          <p:cNvPicPr>
            <a:picLocks noChangeAspect="1"/>
          </p:cNvPicPr>
          <p:nvPr/>
        </p:nvPicPr>
        <p:blipFill>
          <a:blip r:embed="rId3" cstate="print"/>
          <a:stretch>
            <a:fillRect/>
          </a:stretch>
        </p:blipFill>
        <p:spPr>
          <a:xfrm>
            <a:off x="4979646" y="3208882"/>
            <a:ext cx="3544758" cy="2353718"/>
          </a:xfrm>
          <a:prstGeom prst="rect">
            <a:avLst/>
          </a:prstGeom>
        </p:spPr>
      </p:pic>
      <p:sp>
        <p:nvSpPr>
          <p:cNvPr id="6" name="Title 1"/>
          <p:cNvSpPr>
            <a:spLocks noGrp="1"/>
          </p:cNvSpPr>
          <p:nvPr>
            <p:ph type="title"/>
          </p:nvPr>
        </p:nvSpPr>
        <p:spPr>
          <a:xfrm>
            <a:off x="457200" y="457200"/>
            <a:ext cx="8229600" cy="1143000"/>
          </a:xfrm>
        </p:spPr>
        <p:txBody>
          <a:bodyPr/>
          <a:lstStyle/>
          <a:p>
            <a:pPr algn="ctr" eaLnBrk="1" hangingPunct="1"/>
            <a:r>
              <a:rPr lang="en-US" sz="4800" dirty="0" smtClean="0">
                <a:latin typeface="Calibri" pitchFamily="34" charset="0"/>
              </a:rPr>
              <a:t>Snap™ Disinfectant Cleaner</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381000" y="381000"/>
            <a:ext cx="8305800" cy="1066800"/>
          </a:xfrm>
        </p:spPr>
        <p:txBody>
          <a:bodyPr/>
          <a:lstStyle/>
          <a:p>
            <a:pPr algn="ctr" eaLnBrk="1" hangingPunct="1"/>
            <a:r>
              <a:rPr lang="en-US" sz="4800" dirty="0" smtClean="0"/>
              <a:t>Snap™ Heavy Duty Concentrate</a:t>
            </a:r>
          </a:p>
        </p:txBody>
      </p:sp>
      <p:sp>
        <p:nvSpPr>
          <p:cNvPr id="22530" name="Content Placeholder 2"/>
          <p:cNvSpPr>
            <a:spLocks noGrp="1"/>
          </p:cNvSpPr>
          <p:nvPr>
            <p:ph idx="1"/>
          </p:nvPr>
        </p:nvSpPr>
        <p:spPr>
          <a:xfrm>
            <a:off x="0" y="1752600"/>
            <a:ext cx="5486400" cy="4389438"/>
          </a:xfrm>
        </p:spPr>
        <p:txBody>
          <a:bodyPr/>
          <a:lstStyle/>
          <a:p>
            <a:pPr marL="433388" eaLnBrk="1" hangingPunct="1">
              <a:lnSpc>
                <a:spcPct val="90000"/>
              </a:lnSpc>
            </a:pPr>
            <a:r>
              <a:rPr lang="en-US" sz="2400" dirty="0" smtClean="0">
                <a:latin typeface="+mj-lt"/>
                <a:cs typeface="Arial" pitchFamily="34" charset="0"/>
              </a:rPr>
              <a:t>Highlights:</a:t>
            </a:r>
          </a:p>
          <a:p>
            <a:pPr marL="800100" lvl="1" eaLnBrk="1" hangingPunct="1">
              <a:lnSpc>
                <a:spcPct val="90000"/>
              </a:lnSpc>
            </a:pPr>
            <a:r>
              <a:rPr lang="en-US" dirty="0" smtClean="0">
                <a:latin typeface="+mj-lt"/>
                <a:cs typeface="Arial" pitchFamily="34" charset="0"/>
              </a:rPr>
              <a:t>Unique blend of degreasing agents</a:t>
            </a:r>
          </a:p>
          <a:p>
            <a:pPr marL="800100" lvl="1" eaLnBrk="1" hangingPunct="1">
              <a:lnSpc>
                <a:spcPct val="90000"/>
              </a:lnSpc>
            </a:pPr>
            <a:r>
              <a:rPr lang="en-US" dirty="0" smtClean="0">
                <a:latin typeface="+mj-lt"/>
                <a:cs typeface="Arial" pitchFamily="34" charset="0"/>
              </a:rPr>
              <a:t>Readily biodegradable</a:t>
            </a:r>
          </a:p>
          <a:p>
            <a:pPr marL="800100" lvl="1" eaLnBrk="1" hangingPunct="1">
              <a:lnSpc>
                <a:spcPct val="90000"/>
              </a:lnSpc>
            </a:pPr>
            <a:r>
              <a:rPr lang="en-US" dirty="0" smtClean="0">
                <a:latin typeface="+mj-lt"/>
                <a:cs typeface="Arial" pitchFamily="34" charset="0"/>
              </a:rPr>
              <a:t>Increased coupling advantages and electrolyte solubility</a:t>
            </a:r>
          </a:p>
          <a:p>
            <a:pPr marL="800100" lvl="1" eaLnBrk="1" hangingPunct="1">
              <a:lnSpc>
                <a:spcPct val="90000"/>
              </a:lnSpc>
            </a:pPr>
            <a:r>
              <a:rPr lang="en-US" dirty="0" smtClean="0">
                <a:latin typeface="+mj-lt"/>
                <a:cs typeface="Arial" pitchFamily="34" charset="0"/>
              </a:rPr>
              <a:t>Increased wetting ability over commonly used E-series Glycol Ethers</a:t>
            </a:r>
          </a:p>
          <a:p>
            <a:pPr marL="800100" lvl="1" eaLnBrk="1" hangingPunct="1">
              <a:lnSpc>
                <a:spcPct val="90000"/>
              </a:lnSpc>
            </a:pPr>
            <a:r>
              <a:rPr lang="en-US" dirty="0" smtClean="0">
                <a:latin typeface="+mj-lt"/>
                <a:cs typeface="Arial" pitchFamily="34" charset="0"/>
              </a:rPr>
              <a:t>Slower evaporation rate, low VOC</a:t>
            </a:r>
          </a:p>
          <a:p>
            <a:pPr marL="433388" eaLnBrk="1" hangingPunct="1">
              <a:lnSpc>
                <a:spcPct val="80000"/>
              </a:lnSpc>
            </a:pPr>
            <a:endParaRPr lang="en-US" sz="2800" dirty="0" smtClean="0">
              <a:latin typeface="Arial" pitchFamily="34" charset="0"/>
              <a:cs typeface="Arial" pitchFamily="34" charset="0"/>
            </a:endParaRPr>
          </a:p>
        </p:txBody>
      </p:sp>
      <p:pic>
        <p:nvPicPr>
          <p:cNvPr id="22531" name="Picture 3" descr="Slide7.jpg"/>
          <p:cNvPicPr>
            <a:picLocks noChangeAspect="1"/>
          </p:cNvPicPr>
          <p:nvPr/>
        </p:nvPicPr>
        <p:blipFill>
          <a:blip r:embed="rId3" cstate="print">
            <a:lum bright="18000"/>
          </a:blip>
          <a:srcRect/>
          <a:stretch>
            <a:fillRect/>
          </a:stretch>
        </p:blipFill>
        <p:spPr bwMode="auto">
          <a:xfrm>
            <a:off x="5562600" y="1447800"/>
            <a:ext cx="3306763" cy="4267200"/>
          </a:xfrm>
          <a:prstGeom prst="rect">
            <a:avLst/>
          </a:prstGeom>
          <a:noFill/>
          <a:ln w="9525">
            <a:noFill/>
            <a:miter lim="800000"/>
            <a:headEnd/>
            <a:tailEnd/>
          </a:ln>
        </p:spPr>
      </p:pic>
      <p:sp>
        <p:nvSpPr>
          <p:cNvPr id="22532" name="Text Box 5"/>
          <p:cNvSpPr txBox="1">
            <a:spLocks noChangeArrowheads="1"/>
          </p:cNvSpPr>
          <p:nvPr/>
        </p:nvSpPr>
        <p:spPr bwMode="auto">
          <a:xfrm>
            <a:off x="5506718" y="5867400"/>
            <a:ext cx="3289939" cy="707886"/>
          </a:xfrm>
          <a:prstGeom prst="rect">
            <a:avLst/>
          </a:prstGeom>
          <a:noFill/>
          <a:ln w="9525">
            <a:noFill/>
            <a:miter lim="800000"/>
            <a:headEnd/>
            <a:tailEnd/>
          </a:ln>
        </p:spPr>
        <p:txBody>
          <a:bodyPr wrap="none">
            <a:spAutoFit/>
          </a:bodyPr>
          <a:lstStyle/>
          <a:p>
            <a:pPr algn="ctr"/>
            <a:r>
              <a:rPr lang="en-US" sz="2000" b="1" dirty="0">
                <a:latin typeface="Arial" pitchFamily="34" charset="0"/>
                <a:cs typeface="Arial" pitchFamily="34" charset="0"/>
              </a:rPr>
              <a:t>Code:</a:t>
            </a:r>
            <a:r>
              <a:rPr lang="en-US" sz="2000" dirty="0">
                <a:latin typeface="Arial" pitchFamily="34" charset="0"/>
                <a:cs typeface="Arial" pitchFamily="34" charset="0"/>
              </a:rPr>
              <a:t> 6207 (C6207)</a:t>
            </a:r>
          </a:p>
          <a:p>
            <a:pPr algn="ctr"/>
            <a:r>
              <a:rPr lang="en-US" sz="2000" b="1" dirty="0">
                <a:latin typeface="Arial" pitchFamily="34" charset="0"/>
                <a:cs typeface="Arial" pitchFamily="34" charset="0"/>
              </a:rPr>
              <a:t>DC:</a:t>
            </a:r>
            <a:r>
              <a:rPr lang="en-US" sz="2000" dirty="0">
                <a:latin typeface="Arial" pitchFamily="34" charset="0"/>
                <a:cs typeface="Arial" pitchFamily="34" charset="0"/>
              </a:rPr>
              <a:t> $7.00 </a:t>
            </a:r>
            <a:r>
              <a:rPr lang="en-US" sz="2000" b="1" dirty="0">
                <a:latin typeface="Arial" pitchFamily="34" charset="0"/>
                <a:cs typeface="Arial" pitchFamily="34" charset="0"/>
              </a:rPr>
              <a:t>SR:</a:t>
            </a:r>
            <a:r>
              <a:rPr lang="en-US" sz="2000" dirty="0">
                <a:latin typeface="Arial" pitchFamily="34" charset="0"/>
                <a:cs typeface="Arial" pitchFamily="34" charset="0"/>
              </a:rPr>
              <a:t> $9.95 </a:t>
            </a:r>
            <a:r>
              <a:rPr lang="en-US" sz="2000" b="1" dirty="0">
                <a:latin typeface="Arial" pitchFamily="34" charset="0"/>
                <a:cs typeface="Arial" pitchFamily="34" charset="0"/>
              </a:rPr>
              <a:t>BV:</a:t>
            </a:r>
            <a:r>
              <a:rPr lang="en-US" sz="2000" dirty="0">
                <a:latin typeface="Arial" pitchFamily="34" charset="0"/>
                <a:cs typeface="Arial" pitchFamily="34" charset="0"/>
              </a:rPr>
              <a:t> 5</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457200"/>
            <a:ext cx="8229600" cy="838200"/>
          </a:xfrm>
        </p:spPr>
        <p:txBody>
          <a:bodyPr/>
          <a:lstStyle/>
          <a:p>
            <a:pPr eaLnBrk="1" hangingPunct="1"/>
            <a:r>
              <a:rPr lang="en-US" sz="4800" dirty="0" smtClean="0"/>
              <a:t>Snap™ Heavy Duty Concentrate </a:t>
            </a:r>
          </a:p>
        </p:txBody>
      </p:sp>
      <p:sp>
        <p:nvSpPr>
          <p:cNvPr id="23554" name="Rectangle 4"/>
          <p:cNvSpPr>
            <a:spLocks noGrp="1"/>
          </p:cNvSpPr>
          <p:nvPr>
            <p:ph type="body" sz="half" idx="4294967295"/>
          </p:nvPr>
        </p:nvSpPr>
        <p:spPr>
          <a:xfrm>
            <a:off x="228600" y="1600200"/>
            <a:ext cx="4572000" cy="4389438"/>
          </a:xfrm>
        </p:spPr>
        <p:txBody>
          <a:bodyPr/>
          <a:lstStyle/>
          <a:p>
            <a:pPr eaLnBrk="1" hangingPunct="1"/>
            <a:r>
              <a:rPr lang="en-US" sz="2400" dirty="0" smtClean="0">
                <a:latin typeface="+mj-lt"/>
                <a:cs typeface="Arial" pitchFamily="34" charset="0"/>
              </a:rPr>
              <a:t>Uses:</a:t>
            </a:r>
          </a:p>
          <a:p>
            <a:pPr lvl="1" eaLnBrk="1" hangingPunct="1"/>
            <a:r>
              <a:rPr lang="en-US" dirty="0" smtClean="0">
                <a:latin typeface="+mj-lt"/>
                <a:cs typeface="Arial" pitchFamily="34" charset="0"/>
              </a:rPr>
              <a:t>Household Replacements</a:t>
            </a:r>
          </a:p>
          <a:p>
            <a:pPr lvl="2" eaLnBrk="1" hangingPunct="1"/>
            <a:r>
              <a:rPr lang="en-US" sz="2400" dirty="0" smtClean="0">
                <a:latin typeface="+mj-lt"/>
                <a:cs typeface="Arial" pitchFamily="34" charset="0"/>
              </a:rPr>
              <a:t>Formula 409</a:t>
            </a:r>
          </a:p>
          <a:p>
            <a:pPr lvl="2" eaLnBrk="1" hangingPunct="1"/>
            <a:r>
              <a:rPr lang="en-US" sz="2400" dirty="0" smtClean="0">
                <a:latin typeface="+mj-lt"/>
                <a:cs typeface="Arial" pitchFamily="34" charset="0"/>
              </a:rPr>
              <a:t>Spot remover</a:t>
            </a:r>
          </a:p>
          <a:p>
            <a:pPr lvl="2" eaLnBrk="1" hangingPunct="1"/>
            <a:r>
              <a:rPr lang="en-US" sz="2400" dirty="0" smtClean="0">
                <a:latin typeface="+mj-lt"/>
                <a:cs typeface="Arial" pitchFamily="34" charset="0"/>
              </a:rPr>
              <a:t>Carpet cleaner</a:t>
            </a:r>
          </a:p>
          <a:p>
            <a:pPr lvl="1" eaLnBrk="1" hangingPunct="1"/>
            <a:r>
              <a:rPr lang="en-US" dirty="0" smtClean="0">
                <a:latin typeface="+mj-lt"/>
                <a:cs typeface="Arial" pitchFamily="34" charset="0"/>
              </a:rPr>
              <a:t>Automotive Replacements</a:t>
            </a:r>
          </a:p>
          <a:p>
            <a:pPr lvl="2" eaLnBrk="1" hangingPunct="1"/>
            <a:r>
              <a:rPr lang="en-US" sz="2400" dirty="0" smtClean="0">
                <a:latin typeface="+mj-lt"/>
                <a:cs typeface="Arial" pitchFamily="34" charset="0"/>
              </a:rPr>
              <a:t>Wheel cleaner</a:t>
            </a:r>
          </a:p>
          <a:p>
            <a:pPr lvl="2" eaLnBrk="1" hangingPunct="1"/>
            <a:r>
              <a:rPr lang="en-US" sz="2400" dirty="0" smtClean="0">
                <a:latin typeface="+mj-lt"/>
                <a:cs typeface="Arial" pitchFamily="34" charset="0"/>
              </a:rPr>
              <a:t>Vinyl cleaner</a:t>
            </a:r>
          </a:p>
          <a:p>
            <a:pPr lvl="2" eaLnBrk="1" hangingPunct="1"/>
            <a:r>
              <a:rPr lang="en-US" sz="2400" dirty="0" smtClean="0">
                <a:latin typeface="+mj-lt"/>
                <a:cs typeface="Arial" pitchFamily="34" charset="0"/>
              </a:rPr>
              <a:t>Brake Cleaner</a:t>
            </a:r>
          </a:p>
          <a:p>
            <a:pPr lvl="2" eaLnBrk="1" hangingPunct="1"/>
            <a:r>
              <a:rPr lang="en-US" sz="2400" dirty="0" smtClean="0">
                <a:latin typeface="+mj-lt"/>
                <a:cs typeface="Arial" pitchFamily="34" charset="0"/>
              </a:rPr>
              <a:t>Engine Cleaner</a:t>
            </a:r>
          </a:p>
        </p:txBody>
      </p:sp>
      <p:sp>
        <p:nvSpPr>
          <p:cNvPr id="23555" name="Rectangle 5"/>
          <p:cNvSpPr>
            <a:spLocks noGrp="1"/>
          </p:cNvSpPr>
          <p:nvPr>
            <p:ph type="body" sz="half" idx="4294967295"/>
          </p:nvPr>
        </p:nvSpPr>
        <p:spPr>
          <a:xfrm>
            <a:off x="4495800" y="2133600"/>
            <a:ext cx="4495800" cy="4389438"/>
          </a:xfrm>
        </p:spPr>
        <p:txBody>
          <a:bodyPr/>
          <a:lstStyle/>
          <a:p>
            <a:pPr lvl="1" eaLnBrk="1" hangingPunct="1"/>
            <a:r>
              <a:rPr lang="en-US" dirty="0" smtClean="0">
                <a:latin typeface="+mj-lt"/>
                <a:cs typeface="Arial" pitchFamily="34" charset="0"/>
              </a:rPr>
              <a:t>Commercial Replacements</a:t>
            </a:r>
          </a:p>
          <a:p>
            <a:pPr lvl="2" eaLnBrk="1" hangingPunct="1"/>
            <a:r>
              <a:rPr lang="en-US" sz="2400" dirty="0" smtClean="0">
                <a:latin typeface="+mj-lt"/>
                <a:cs typeface="Arial" pitchFamily="34" charset="0"/>
              </a:rPr>
              <a:t>Floor cleaners</a:t>
            </a:r>
          </a:p>
          <a:p>
            <a:pPr lvl="2" eaLnBrk="1" hangingPunct="1"/>
            <a:r>
              <a:rPr lang="en-US" sz="2400" dirty="0" smtClean="0">
                <a:latin typeface="+mj-lt"/>
                <a:cs typeface="Arial" pitchFamily="34" charset="0"/>
              </a:rPr>
              <a:t>Machine and ink cleaners</a:t>
            </a:r>
          </a:p>
          <a:p>
            <a:pPr lvl="2" eaLnBrk="1" hangingPunct="1"/>
            <a:r>
              <a:rPr lang="en-US" sz="2400" dirty="0" smtClean="0">
                <a:latin typeface="+mj-lt"/>
                <a:cs typeface="Arial" pitchFamily="34" charset="0"/>
              </a:rPr>
              <a:t>Glue cleaners</a:t>
            </a:r>
          </a:p>
          <a:p>
            <a:pPr lvl="2" eaLnBrk="1" hangingPunct="1"/>
            <a:r>
              <a:rPr lang="en-US" sz="2400" dirty="0" smtClean="0">
                <a:latin typeface="+mj-lt"/>
                <a:cs typeface="Arial" pitchFamily="34" charset="0"/>
              </a:rPr>
              <a:t>Wax stripper</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457200"/>
            <a:ext cx="8229600" cy="838200"/>
          </a:xfrm>
        </p:spPr>
        <p:txBody>
          <a:bodyPr/>
          <a:lstStyle/>
          <a:p>
            <a:pPr eaLnBrk="1" hangingPunct="1"/>
            <a:r>
              <a:rPr lang="en-US" sz="4800" dirty="0" smtClean="0"/>
              <a:t>Snap™ Heavy Duty Concentrate </a:t>
            </a:r>
          </a:p>
        </p:txBody>
      </p:sp>
      <p:sp>
        <p:nvSpPr>
          <p:cNvPr id="23554" name="Rectangle 4"/>
          <p:cNvSpPr>
            <a:spLocks noGrp="1"/>
          </p:cNvSpPr>
          <p:nvPr>
            <p:ph type="body" sz="half" idx="4294967295"/>
          </p:nvPr>
        </p:nvSpPr>
        <p:spPr>
          <a:xfrm>
            <a:off x="228600" y="1600200"/>
            <a:ext cx="4953000" cy="4389438"/>
          </a:xfrm>
        </p:spPr>
        <p:txBody>
          <a:bodyPr/>
          <a:lstStyle/>
          <a:p>
            <a:pPr eaLnBrk="1" hangingPunct="1"/>
            <a:r>
              <a:rPr lang="en-US" sz="2800" b="1" dirty="0" smtClean="0">
                <a:latin typeface="+mj-lt"/>
                <a:cs typeface="Arial" pitchFamily="34" charset="0"/>
              </a:rPr>
              <a:t>What you will need</a:t>
            </a:r>
            <a:r>
              <a:rPr lang="en-US" sz="2800" dirty="0" smtClean="0">
                <a:latin typeface="+mj-lt"/>
                <a:cs typeface="Arial" pitchFamily="34" charset="0"/>
              </a:rPr>
              <a:t>…</a:t>
            </a:r>
          </a:p>
          <a:p>
            <a:pPr lvl="1" eaLnBrk="1" hangingPunct="1"/>
            <a:r>
              <a:rPr lang="en-US" sz="2800" dirty="0" smtClean="0">
                <a:latin typeface="+mj-lt"/>
                <a:cs typeface="Arial" pitchFamily="34" charset="0"/>
              </a:rPr>
              <a:t>Bottle of Snap™ Heavy Duty Concentrate</a:t>
            </a:r>
          </a:p>
          <a:p>
            <a:pPr lvl="1" eaLnBrk="1" hangingPunct="1"/>
            <a:r>
              <a:rPr lang="en-US" sz="2800" dirty="0" smtClean="0">
                <a:latin typeface="+mj-lt"/>
                <a:cs typeface="Arial" pitchFamily="34" charset="0"/>
              </a:rPr>
              <a:t>Strip of carpet</a:t>
            </a:r>
          </a:p>
          <a:p>
            <a:pPr lvl="2" eaLnBrk="1" hangingPunct="1"/>
            <a:r>
              <a:rPr lang="en-US" sz="2500" dirty="0" smtClean="0">
                <a:latin typeface="+mj-lt"/>
                <a:cs typeface="Arial" pitchFamily="34" charset="0"/>
              </a:rPr>
              <a:t>Pre-stained with soda, dirty oil, grease, red wine or grape juice</a:t>
            </a:r>
          </a:p>
          <a:p>
            <a:pPr lvl="1" eaLnBrk="1" hangingPunct="1"/>
            <a:r>
              <a:rPr lang="en-US" sz="2800" dirty="0" smtClean="0">
                <a:latin typeface="+mj-lt"/>
                <a:cs typeface="Arial" pitchFamily="34" charset="0"/>
              </a:rPr>
              <a:t>Scrub brush or good quality wash cloth</a:t>
            </a:r>
          </a:p>
          <a:p>
            <a:pPr lvl="1" eaLnBrk="1" hangingPunct="1"/>
            <a:r>
              <a:rPr lang="en-US" sz="2800" dirty="0" smtClean="0">
                <a:latin typeface="+mj-lt"/>
                <a:cs typeface="Arial" pitchFamily="34" charset="0"/>
              </a:rPr>
              <a:t>Volunteer</a:t>
            </a:r>
          </a:p>
        </p:txBody>
      </p:sp>
      <p:pic>
        <p:nvPicPr>
          <p:cNvPr id="5" name="Picture 4" descr="US_ENG_SKU_snapHeavy#359745.png"/>
          <p:cNvPicPr>
            <a:picLocks noChangeAspect="1"/>
          </p:cNvPicPr>
          <p:nvPr/>
        </p:nvPicPr>
        <p:blipFill>
          <a:blip r:embed="rId3" cstate="print"/>
          <a:stretch>
            <a:fillRect/>
          </a:stretch>
        </p:blipFill>
        <p:spPr>
          <a:xfrm>
            <a:off x="5181600" y="2514599"/>
            <a:ext cx="3328015" cy="2209801"/>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457200"/>
            <a:ext cx="8229600" cy="838200"/>
          </a:xfrm>
        </p:spPr>
        <p:txBody>
          <a:bodyPr/>
          <a:lstStyle/>
          <a:p>
            <a:pPr eaLnBrk="1" hangingPunct="1"/>
            <a:r>
              <a:rPr lang="en-US" sz="4800" dirty="0" smtClean="0"/>
              <a:t>Snap™ Heavy Duty Concentrate </a:t>
            </a:r>
          </a:p>
        </p:txBody>
      </p:sp>
      <p:sp>
        <p:nvSpPr>
          <p:cNvPr id="23554" name="Rectangle 4"/>
          <p:cNvSpPr>
            <a:spLocks noGrp="1"/>
          </p:cNvSpPr>
          <p:nvPr>
            <p:ph type="body" sz="half" idx="4294967295"/>
          </p:nvPr>
        </p:nvSpPr>
        <p:spPr>
          <a:xfrm>
            <a:off x="228600" y="1600200"/>
            <a:ext cx="4953000" cy="4389438"/>
          </a:xfrm>
        </p:spPr>
        <p:txBody>
          <a:bodyPr/>
          <a:lstStyle/>
          <a:p>
            <a:pPr eaLnBrk="1" hangingPunct="1"/>
            <a:r>
              <a:rPr lang="en-US" sz="2800" b="1" dirty="0" smtClean="0">
                <a:latin typeface="+mj-lt"/>
              </a:rPr>
              <a:t>What you need to do…</a:t>
            </a:r>
          </a:p>
          <a:p>
            <a:pPr marL="908050" lvl="1" indent="-514350" eaLnBrk="1" hangingPunct="1">
              <a:buFont typeface="+mj-lt"/>
              <a:buAutoNum type="arabicPeriod"/>
            </a:pPr>
            <a:endParaRPr lang="en-US" sz="2000" dirty="0" smtClean="0">
              <a:latin typeface="+mj-lt"/>
            </a:endParaRPr>
          </a:p>
          <a:p>
            <a:pPr marL="908050" lvl="1" indent="-514350" eaLnBrk="1" hangingPunct="1">
              <a:buFont typeface="+mj-lt"/>
              <a:buAutoNum type="arabicPeriod"/>
            </a:pPr>
            <a:r>
              <a:rPr lang="en-US" sz="2800" dirty="0" smtClean="0">
                <a:latin typeface="+mj-lt"/>
              </a:rPr>
              <a:t>Hold up carpet, pre-stained with soda, dirty oil, grease, red wine or grape juice for audience to confirm that carpet is soiled (or have volunteer hold up to show audience soiled carpet).</a:t>
            </a:r>
          </a:p>
        </p:txBody>
      </p:sp>
      <p:pic>
        <p:nvPicPr>
          <p:cNvPr id="5" name="Picture 4" descr="US_ENG_SKU_snapHeavy#359745.png"/>
          <p:cNvPicPr>
            <a:picLocks noChangeAspect="1"/>
          </p:cNvPicPr>
          <p:nvPr/>
        </p:nvPicPr>
        <p:blipFill>
          <a:blip r:embed="rId3" cstate="print"/>
          <a:stretch>
            <a:fillRect/>
          </a:stretch>
        </p:blipFill>
        <p:spPr>
          <a:xfrm>
            <a:off x="5181600" y="2851873"/>
            <a:ext cx="3495203" cy="2320814"/>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457200"/>
            <a:ext cx="8229600" cy="838200"/>
          </a:xfrm>
        </p:spPr>
        <p:txBody>
          <a:bodyPr/>
          <a:lstStyle/>
          <a:p>
            <a:pPr eaLnBrk="1" hangingPunct="1"/>
            <a:r>
              <a:rPr lang="en-US" sz="4800" dirty="0" smtClean="0"/>
              <a:t>Snap™ Heavy Duty Concentrate </a:t>
            </a:r>
          </a:p>
        </p:txBody>
      </p:sp>
      <p:sp>
        <p:nvSpPr>
          <p:cNvPr id="23554" name="Rectangle 4"/>
          <p:cNvSpPr>
            <a:spLocks noGrp="1"/>
          </p:cNvSpPr>
          <p:nvPr>
            <p:ph type="body" sz="half" idx="4294967295"/>
          </p:nvPr>
        </p:nvSpPr>
        <p:spPr>
          <a:xfrm>
            <a:off x="228600" y="1600200"/>
            <a:ext cx="4800600" cy="4389438"/>
          </a:xfrm>
        </p:spPr>
        <p:txBody>
          <a:bodyPr/>
          <a:lstStyle/>
          <a:p>
            <a:pPr eaLnBrk="1" hangingPunct="1"/>
            <a:r>
              <a:rPr lang="en-US" sz="2800" b="1" dirty="0" smtClean="0">
                <a:latin typeface="+mj-lt"/>
              </a:rPr>
              <a:t>What you need to do…</a:t>
            </a:r>
          </a:p>
          <a:p>
            <a:pPr marL="908050" lvl="1" indent="-514350" eaLnBrk="1" hangingPunct="1">
              <a:buFont typeface="+mj-lt"/>
              <a:buAutoNum type="arabicPeriod" startAt="2"/>
            </a:pPr>
            <a:endParaRPr lang="en-US" sz="2000" dirty="0" smtClean="0">
              <a:latin typeface="+mj-lt"/>
            </a:endParaRPr>
          </a:p>
          <a:p>
            <a:pPr marL="908050" lvl="1" indent="-514350" eaLnBrk="1" hangingPunct="1">
              <a:buFont typeface="+mj-lt"/>
              <a:buAutoNum type="arabicPeriod" startAt="2"/>
            </a:pPr>
            <a:r>
              <a:rPr lang="en-US" sz="2800" dirty="0" smtClean="0">
                <a:latin typeface="+mj-lt"/>
              </a:rPr>
              <a:t>Pour Snap™ Heavy Duty Concentrate – </a:t>
            </a:r>
            <a:r>
              <a:rPr lang="en-US" sz="2800" b="1" dirty="0" smtClean="0">
                <a:latin typeface="+mj-lt"/>
              </a:rPr>
              <a:t>full strength </a:t>
            </a:r>
            <a:r>
              <a:rPr lang="en-US" sz="2800" dirty="0" smtClean="0">
                <a:latin typeface="+mj-lt"/>
              </a:rPr>
              <a:t> - onto one side of the stains.</a:t>
            </a:r>
          </a:p>
        </p:txBody>
      </p:sp>
      <p:pic>
        <p:nvPicPr>
          <p:cNvPr id="5" name="Picture 4" descr="US_ENG_SKU_snapHeavy#359745.png"/>
          <p:cNvPicPr>
            <a:picLocks noChangeAspect="1"/>
          </p:cNvPicPr>
          <p:nvPr/>
        </p:nvPicPr>
        <p:blipFill>
          <a:blip r:embed="rId3" cstate="print"/>
          <a:stretch>
            <a:fillRect/>
          </a:stretch>
        </p:blipFill>
        <p:spPr>
          <a:xfrm>
            <a:off x="4876800" y="2851873"/>
            <a:ext cx="3800003" cy="2523201"/>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457200"/>
            <a:ext cx="8229600" cy="838200"/>
          </a:xfrm>
        </p:spPr>
        <p:txBody>
          <a:bodyPr/>
          <a:lstStyle/>
          <a:p>
            <a:pPr eaLnBrk="1" hangingPunct="1"/>
            <a:r>
              <a:rPr lang="en-US" sz="4800" dirty="0" smtClean="0"/>
              <a:t>Snap™ Heavy Duty Concentrate </a:t>
            </a:r>
          </a:p>
        </p:txBody>
      </p:sp>
      <p:sp>
        <p:nvSpPr>
          <p:cNvPr id="23554" name="Rectangle 4"/>
          <p:cNvSpPr>
            <a:spLocks noGrp="1"/>
          </p:cNvSpPr>
          <p:nvPr>
            <p:ph type="body" sz="half" idx="4294967295"/>
          </p:nvPr>
        </p:nvSpPr>
        <p:spPr>
          <a:xfrm>
            <a:off x="228600" y="1600200"/>
            <a:ext cx="4953000" cy="4389438"/>
          </a:xfrm>
        </p:spPr>
        <p:txBody>
          <a:bodyPr/>
          <a:lstStyle/>
          <a:p>
            <a:pPr eaLnBrk="1" hangingPunct="1"/>
            <a:r>
              <a:rPr lang="en-US" sz="2800" dirty="0" smtClean="0">
                <a:latin typeface="Calibri" pitchFamily="34" charset="0"/>
              </a:rPr>
              <a:t>What you need to do…</a:t>
            </a:r>
          </a:p>
          <a:p>
            <a:pPr marL="908050" lvl="1" indent="-514350" eaLnBrk="1" hangingPunct="1">
              <a:buFont typeface="+mj-lt"/>
              <a:buAutoNum type="arabicPeriod" startAt="2"/>
            </a:pPr>
            <a:endParaRPr lang="en-US" sz="2000" dirty="0" smtClean="0">
              <a:latin typeface="Calibri" pitchFamily="34" charset="0"/>
            </a:endParaRPr>
          </a:p>
          <a:p>
            <a:pPr marL="908050" lvl="1" indent="-514350" eaLnBrk="1" hangingPunct="1">
              <a:buFont typeface="+mj-lt"/>
              <a:buAutoNum type="arabicPeriod" startAt="3"/>
            </a:pPr>
            <a:r>
              <a:rPr lang="en-US" sz="2800" dirty="0" smtClean="0">
                <a:latin typeface="Calibri" pitchFamily="34" charset="0"/>
              </a:rPr>
              <a:t>Use scrub brush or wash cloth and clean the side with the Heavy Duty Concentrate applied.  If you have a volunteer have them do this step</a:t>
            </a:r>
            <a:r>
              <a:rPr lang="en-US" sz="2800" dirty="0" smtClean="0">
                <a:latin typeface="Garamond" pitchFamily="18" charset="0"/>
              </a:rPr>
              <a:t>.</a:t>
            </a:r>
          </a:p>
        </p:txBody>
      </p:sp>
      <p:pic>
        <p:nvPicPr>
          <p:cNvPr id="5" name="Picture 4" descr="US_ENG_SKU_snapHeavy#359745.png"/>
          <p:cNvPicPr>
            <a:picLocks noChangeAspect="1"/>
          </p:cNvPicPr>
          <p:nvPr/>
        </p:nvPicPr>
        <p:blipFill>
          <a:blip r:embed="rId3" cstate="print"/>
          <a:stretch>
            <a:fillRect/>
          </a:stretch>
        </p:blipFill>
        <p:spPr>
          <a:xfrm>
            <a:off x="5053420" y="2851873"/>
            <a:ext cx="3623384" cy="2405927"/>
          </a:xfrm>
          <a:prstGeom prst="rect">
            <a:avLst/>
          </a:prstGeom>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1313</TotalTime>
  <Words>1173</Words>
  <Application>Microsoft Office PowerPoint</Application>
  <PresentationFormat>On-screen Show (4:3)</PresentationFormat>
  <Paragraphs>232</Paragraphs>
  <Slides>31</Slides>
  <Notes>31</Notes>
  <HiddenSlides>0</HiddenSlides>
  <MMClips>1</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Flow</vt:lpstr>
      <vt:lpstr>Slide 1</vt:lpstr>
      <vt:lpstr>Performing Snap™ Demos</vt:lpstr>
      <vt:lpstr>Using Snap™ Demos</vt:lpstr>
      <vt:lpstr>Snap™ Heavy Duty Concentrate</vt:lpstr>
      <vt:lpstr>Snap™ Heavy Duty Concentrate </vt:lpstr>
      <vt:lpstr>Snap™ Heavy Duty Concentrate </vt:lpstr>
      <vt:lpstr>Snap™ Heavy Duty Concentrate </vt:lpstr>
      <vt:lpstr>Snap™ Heavy Duty Concentrate </vt:lpstr>
      <vt:lpstr>Snap™ Heavy Duty Concentrate </vt:lpstr>
      <vt:lpstr>Snap™ Heavy Duty Concentrate </vt:lpstr>
      <vt:lpstr>-Before        -After</vt:lpstr>
      <vt:lpstr>-Before        -After</vt:lpstr>
      <vt:lpstr>Snap™ All-Purpose Natural Concentrate</vt:lpstr>
      <vt:lpstr>Snap™ All-Purpose Natural Concentrate</vt:lpstr>
      <vt:lpstr>Snap™ All-Purpose Natural Concentrate Demonstration</vt:lpstr>
      <vt:lpstr>Snap™ All-Purpose Natural Concentrate Demonstration</vt:lpstr>
      <vt:lpstr>Snap™ All-Purpose Natural Concentrate Demonstration</vt:lpstr>
      <vt:lpstr>Snap™ All-Purpose Natural Concentrate Demonstration</vt:lpstr>
      <vt:lpstr>Snap™ All-Purpose Natural Concentrate Demonstration</vt:lpstr>
      <vt:lpstr>Snap™ All-Purpose Natural Concentrate Demonstration</vt:lpstr>
      <vt:lpstr>Snap™ All-Purpose Natural Concentrate Demonstration</vt:lpstr>
      <vt:lpstr>Snap™ Home &amp; Shop Cloth</vt:lpstr>
      <vt:lpstr>Snap™ Home &amp; Shop Cloth</vt:lpstr>
      <vt:lpstr>Snap™ Home &amp; Shop Cloth Demonstration</vt:lpstr>
      <vt:lpstr>-Before        -After</vt:lpstr>
      <vt:lpstr>Snap™ Disinfectant Cleaner</vt:lpstr>
      <vt:lpstr>Snap™ Disinfectant Cleaner</vt:lpstr>
      <vt:lpstr>Snap™ Disinfectant Cleaner</vt:lpstr>
      <vt:lpstr>Snap™ Disinfectant Cleaner</vt:lpstr>
      <vt:lpstr>Snap™ Disinfectant Cleaner</vt:lpstr>
      <vt:lpstr>Snap™ Disinfectant Cleaner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SNAP</dc:title>
  <dc:creator>Jordan Crawford</dc:creator>
  <cp:lastModifiedBy>michelleb</cp:lastModifiedBy>
  <cp:revision>92</cp:revision>
  <dcterms:created xsi:type="dcterms:W3CDTF">2009-07-24T14:26:40Z</dcterms:created>
  <dcterms:modified xsi:type="dcterms:W3CDTF">2010-11-08T19:31:30Z</dcterms:modified>
</cp:coreProperties>
</file>