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4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271" autoAdjust="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B479B-7162-1B4C-AE11-BD5E4959FA0A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D5AA-A4EA-334F-A85C-A7D2EC831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6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1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8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2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84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9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4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8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40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55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8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0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18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30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45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1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08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3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00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26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61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96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87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18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9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3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2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3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83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4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31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1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0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49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16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95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6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2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32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30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78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65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652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06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21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06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74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76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0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022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49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58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323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01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12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3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8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3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78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294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36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32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91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083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73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58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380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19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440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882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80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38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364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4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9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1F461-2228-3540-B2A9-2624CA8CC16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1C95-AD20-6645-950B-369AC37E0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8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1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7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0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06F231-0DF5-C54A-B843-7B876CAFF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3A97E6-765D-7C4E-842A-83CCAE41E6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5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3" y="3718019"/>
            <a:ext cx="4559347" cy="5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4" name="Curved Up Arrow 23"/>
          <p:cNvSpPr/>
          <p:nvPr/>
        </p:nvSpPr>
        <p:spPr>
          <a:xfrm rot="13946591">
            <a:off x="7510086" y="23797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946591">
            <a:off x="6945069" y="16076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rot="13946591">
            <a:off x="9107628" y="397119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9442762" y="376555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600 </a:t>
            </a:r>
          </a:p>
        </p:txBody>
      </p:sp>
      <p:sp>
        <p:nvSpPr>
          <p:cNvPr id="35" name="Curved Up Arrow 34"/>
          <p:cNvSpPr/>
          <p:nvPr/>
        </p:nvSpPr>
        <p:spPr>
          <a:xfrm rot="13946591">
            <a:off x="8656778" y="348298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8989482" y="335280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600 </a:t>
            </a:r>
          </a:p>
        </p:txBody>
      </p:sp>
      <p:sp>
        <p:nvSpPr>
          <p:cNvPr id="37" name="Curved Up Arrow 36"/>
          <p:cNvSpPr/>
          <p:nvPr/>
        </p:nvSpPr>
        <p:spPr>
          <a:xfrm rot="13946591">
            <a:off x="8199579" y="29834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8532283" y="289560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600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14500" y="5524500"/>
            <a:ext cx="881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tabLst>
                <a:tab pos="342900" algn="l"/>
              </a:tabLst>
            </a:pP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Converted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“Expanded Region”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BV generated from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“Expanded Region”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BV will accrue to meet payout criteria in respective “Home Region” MPCP</a:t>
            </a: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8010993" y="2026844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1,000</a:t>
            </a:r>
          </a:p>
          <a:p>
            <a:pPr algn="l">
              <a:spcBef>
                <a:spcPts val="0"/>
              </a:spcBef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/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7620365" y="14351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2,600</a:t>
            </a:r>
          </a:p>
          <a:p>
            <a:pPr algn="l">
              <a:spcBef>
                <a:spcPts val="0"/>
              </a:spcBef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/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7068400" y="8255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3,000</a:t>
            </a:r>
          </a:p>
          <a:p>
            <a:pPr algn="l">
              <a:spcBef>
                <a:spcPts val="0"/>
              </a:spcBef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/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  <a:p>
            <a:pPr algn="l"/>
            <a:endParaRPr lang="en-US" sz="20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6575118" y="266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3,300</a:t>
            </a:r>
          </a:p>
          <a:p>
            <a:pPr algn="l"/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332121" y="266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+ 600 = 3,900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7810501" y="8255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+ 600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8763001" y="2026844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+ 600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8327053" y="14351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+ 600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3" name="Curved Up Arrow 42"/>
          <p:cNvSpPr/>
          <p:nvPr/>
        </p:nvSpPr>
        <p:spPr>
          <a:xfrm rot="13946591">
            <a:off x="6513268" y="1002326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 rot="13946591">
            <a:off x="5986219" y="3765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035301" y="254000"/>
            <a:ext cx="1244600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5,400</a:t>
            </a:r>
          </a:p>
          <a:p>
            <a:pPr algn="r"/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(Balance)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8794078" y="266700"/>
            <a:ext cx="1934821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($375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Commission)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9186856" y="5181600"/>
            <a:ext cx="694909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300 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8305801" y="5181600"/>
            <a:ext cx="694909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300 </a:t>
            </a:r>
          </a:p>
        </p:txBody>
      </p:sp>
    </p:spTree>
    <p:extLst>
      <p:ext uri="{BB962C8B-B14F-4D97-AF65-F5344CB8AC3E}">
        <p14:creationId xmlns:p14="http://schemas.microsoft.com/office/powerpoint/2010/main" val="4665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9" grpId="0" animBg="1"/>
      <p:bldP spid="34" grpId="0"/>
      <p:bldP spid="35" grpId="0" animBg="1"/>
      <p:bldP spid="36" grpId="0"/>
      <p:bldP spid="37" grpId="0" animBg="1"/>
      <p:bldP spid="40" grpId="0"/>
      <p:bldP spid="21" grpId="0"/>
      <p:bldP spid="22" grpId="0"/>
      <p:bldP spid="25" grpId="0"/>
      <p:bldP spid="23" grpId="0"/>
      <p:bldP spid="43" grpId="0" animBg="1"/>
      <p:bldP spid="4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3092450" y="4546600"/>
            <a:ext cx="901700" cy="279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0675" y="5939999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tabLst>
                <a:tab pos="342900" algn="l"/>
              </a:tabLst>
            </a:pP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The first time your UEU IRC accrues 5,000 BV/5,000 BV, one additional UEU IRC is awarded for reentry</a:t>
            </a:r>
          </a:p>
        </p:txBody>
      </p:sp>
    </p:spTree>
    <p:extLst>
      <p:ext uri="{BB962C8B-B14F-4D97-AF65-F5344CB8AC3E}">
        <p14:creationId xmlns:p14="http://schemas.microsoft.com/office/powerpoint/2010/main" val="30472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_NewBDC_Workin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 descr="Global_NewBDC_Working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54" y="0"/>
            <a:ext cx="9144000" cy="6858000"/>
          </a:xfrm>
          <a:prstGeom prst="rect">
            <a:avLst/>
          </a:prstGeom>
        </p:spPr>
      </p:pic>
      <p:pic>
        <p:nvPicPr>
          <p:cNvPr id="8" name="Picture 7" descr="Global_NewBDC_Working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4" y="596900"/>
            <a:ext cx="9144000" cy="6858000"/>
          </a:xfrm>
          <a:prstGeom prst="rect">
            <a:avLst/>
          </a:prstGeom>
        </p:spPr>
      </p:pic>
      <p:pic>
        <p:nvPicPr>
          <p:cNvPr id="9" name="Picture 8" descr="Global_NewBDC_Working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54" y="59690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0"/>
            <a:ext cx="914400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289800" y="4083050"/>
            <a:ext cx="9017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371850" y="1066800"/>
            <a:ext cx="9017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30650" y="444500"/>
            <a:ext cx="9017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flipH="1">
            <a:off x="6629400" y="1066800"/>
            <a:ext cx="9017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0" y="5524501"/>
            <a:ext cx="895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tabLst>
                <a:tab pos="342900" algn="l"/>
              </a:tabLst>
            </a:pP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UEU UGC “Banks” for 3 BDCs (001, 002, 003) are opened upon placement of your UEU IRC</a:t>
            </a:r>
          </a:p>
        </p:txBody>
      </p:sp>
    </p:spTree>
    <p:extLst>
      <p:ext uri="{BB962C8B-B14F-4D97-AF65-F5344CB8AC3E}">
        <p14:creationId xmlns:p14="http://schemas.microsoft.com/office/powerpoint/2010/main" val="42868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6" name="Picture 25" descr="Global_NewBDC_Working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54" y="596900"/>
            <a:ext cx="9144000" cy="6858000"/>
          </a:xfrm>
          <a:prstGeom prst="rect">
            <a:avLst/>
          </a:prstGeom>
        </p:spPr>
      </p:pic>
      <p:pic>
        <p:nvPicPr>
          <p:cNvPr id="25" name="Picture 24" descr="Global_NewBDC_Working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4" y="596900"/>
            <a:ext cx="9144000" cy="6858000"/>
          </a:xfrm>
          <a:prstGeom prst="rect">
            <a:avLst/>
          </a:prstGeom>
        </p:spPr>
      </p:pic>
      <p:sp>
        <p:nvSpPr>
          <p:cNvPr id="24" name="Curved Up Arrow 23"/>
          <p:cNvSpPr/>
          <p:nvPr/>
        </p:nvSpPr>
        <p:spPr>
          <a:xfrm rot="13946591">
            <a:off x="7510086" y="23797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946591">
            <a:off x="6945069" y="16076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8591862" y="4569842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300</a:t>
            </a:r>
          </a:p>
        </p:txBody>
      </p:sp>
      <p:sp>
        <p:nvSpPr>
          <p:cNvPr id="39" name="Curved Up Arrow 38"/>
          <p:cNvSpPr/>
          <p:nvPr/>
        </p:nvSpPr>
        <p:spPr>
          <a:xfrm rot="13946591">
            <a:off x="9107628" y="397119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9417362" y="376555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300 </a:t>
            </a:r>
          </a:p>
        </p:txBody>
      </p:sp>
      <p:sp>
        <p:nvSpPr>
          <p:cNvPr id="35" name="Curved Up Arrow 34"/>
          <p:cNvSpPr/>
          <p:nvPr/>
        </p:nvSpPr>
        <p:spPr>
          <a:xfrm rot="13946591">
            <a:off x="8656778" y="348298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8989482" y="335280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300 </a:t>
            </a:r>
          </a:p>
        </p:txBody>
      </p:sp>
      <p:sp>
        <p:nvSpPr>
          <p:cNvPr id="37" name="Curved Up Arrow 36"/>
          <p:cNvSpPr/>
          <p:nvPr/>
        </p:nvSpPr>
        <p:spPr>
          <a:xfrm rot="13946591">
            <a:off x="8199579" y="29834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8532283" y="2895600"/>
            <a:ext cx="1161738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B0006"/>
                </a:solidFill>
                <a:latin typeface="Arial"/>
                <a:cs typeface="Arial"/>
              </a:rPr>
              <a:t>300 </a:t>
            </a: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7620365" y="1524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+ 300 = 3,200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7068400" y="9144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 + 300 = 3,600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5" name="Curved Up Arrow 44"/>
          <p:cNvSpPr/>
          <p:nvPr/>
        </p:nvSpPr>
        <p:spPr>
          <a:xfrm rot="13946591">
            <a:off x="5998919" y="4400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 rot="13946591">
            <a:off x="6525968" y="1002326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flipH="1">
            <a:off x="6930609" y="139513"/>
            <a:ext cx="523314" cy="2121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8010993" y="2191944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+ 300 = 1,600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4" name="U-Turn Arrow 3"/>
          <p:cNvSpPr/>
          <p:nvPr/>
        </p:nvSpPr>
        <p:spPr>
          <a:xfrm>
            <a:off x="5676900" y="88900"/>
            <a:ext cx="266700" cy="292100"/>
          </a:xfrm>
          <a:prstGeom prst="utur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927410" y="12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solidFill>
                  <a:srgbClr val="008000"/>
                </a:solidFill>
                <a:latin typeface="Arial"/>
                <a:cs typeface="Arial"/>
              </a:rPr>
              <a:t>300 BV</a:t>
            </a:r>
            <a:endParaRPr lang="en-US" sz="1400" b="1" u="sng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6575118" y="381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+ 300 = 5,300</a:t>
            </a:r>
          </a:p>
          <a:p>
            <a:pPr algn="l">
              <a:lnSpc>
                <a:spcPct val="60000"/>
              </a:lnSpc>
            </a:pP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500" y="5168900"/>
            <a:ext cx="881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tabLst>
                <a:tab pos="342900" algn="l"/>
              </a:tabLst>
            </a:pP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When either/both banks of BDC has met/exceeds 5,000 BV in combined “Home Region” and converted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UEU Region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BV, all additional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UEU Region </a:t>
            </a:r>
            <a:r>
              <a:rPr lang="en-US" sz="2400" b="1" dirty="0">
                <a:solidFill>
                  <a:srgbClr val="031A43"/>
                </a:solidFill>
                <a:latin typeface="Arial"/>
                <a:cs typeface="Arial"/>
              </a:rPr>
              <a:t>orders creating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BV will overflow to the respective UEU UGC bank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7683865" y="1524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2,900</a:t>
            </a:r>
          </a:p>
          <a:p>
            <a:pPr algn="l">
              <a:lnSpc>
                <a:spcPct val="60000"/>
              </a:lnSpc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(Previous Balance)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7131900" y="9144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3,300</a:t>
            </a:r>
          </a:p>
          <a:p>
            <a:pPr algn="l">
              <a:lnSpc>
                <a:spcPct val="60000"/>
              </a:lnSpc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(Previous Balance)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8074493" y="2191944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1,300</a:t>
            </a:r>
          </a:p>
          <a:p>
            <a:pPr algn="l">
              <a:lnSpc>
                <a:spcPct val="60000"/>
              </a:lnSpc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(Previous Balance)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6638618" y="3810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5,000</a:t>
            </a:r>
          </a:p>
          <a:p>
            <a:pPr algn="l">
              <a:lnSpc>
                <a:spcPct val="60000"/>
              </a:lnSpc>
            </a:pPr>
            <a:r>
              <a:rPr lang="en-US" sz="1400" b="1" dirty="0">
                <a:solidFill>
                  <a:srgbClr val="1499C1"/>
                </a:solidFill>
                <a:latin typeface="Arial"/>
                <a:cs typeface="Arial"/>
              </a:rPr>
              <a:t>(Previous Balance)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7" t="5496" r="50940" b="88528"/>
          <a:stretch/>
        </p:blipFill>
        <p:spPr>
          <a:xfrm>
            <a:off x="5676901" y="381000"/>
            <a:ext cx="333059" cy="409834"/>
          </a:xfrm>
          <a:prstGeom prst="rect">
            <a:avLst/>
          </a:prstGeom>
        </p:spPr>
      </p:pic>
      <p:sp>
        <p:nvSpPr>
          <p:cNvPr id="49" name="Subtitle 2"/>
          <p:cNvSpPr txBox="1">
            <a:spLocks/>
          </p:cNvSpPr>
          <p:nvPr/>
        </p:nvSpPr>
        <p:spPr>
          <a:xfrm>
            <a:off x="7470062" y="51776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008000"/>
                </a:solidFill>
                <a:latin typeface="Arial"/>
                <a:cs typeface="Arial"/>
              </a:rPr>
              <a:t>(UGC Bank)</a:t>
            </a:r>
            <a:endParaRPr lang="en-US" sz="14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4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2" grpId="0"/>
      <p:bldP spid="39" grpId="0" animBg="1"/>
      <p:bldP spid="34" grpId="0"/>
      <p:bldP spid="35" grpId="0" animBg="1"/>
      <p:bldP spid="36" grpId="0"/>
      <p:bldP spid="37" grpId="0" animBg="1"/>
      <p:bldP spid="40" grpId="0"/>
      <p:bldP spid="42" grpId="0"/>
      <p:bldP spid="44" grpId="0"/>
      <p:bldP spid="45" grpId="0" animBg="1"/>
      <p:bldP spid="43" grpId="0" animBg="1"/>
      <p:bldP spid="47" grpId="0" animBg="1"/>
      <p:bldP spid="41" grpId="0"/>
      <p:bldP spid="4" grpId="0" animBg="1"/>
      <p:bldP spid="23" grpId="0"/>
      <p:bldP spid="46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5" name="Picture 24" descr="Global_NewBDC_Working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54" y="596900"/>
            <a:ext cx="9144000" cy="6858000"/>
          </a:xfrm>
          <a:prstGeom prst="rect">
            <a:avLst/>
          </a:prstGeom>
        </p:spPr>
      </p:pic>
      <p:pic>
        <p:nvPicPr>
          <p:cNvPr id="26" name="Picture 25" descr="Global_NewBDC_Working2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54" y="59690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4" name="Curved Up Arrow 23"/>
          <p:cNvSpPr/>
          <p:nvPr/>
        </p:nvSpPr>
        <p:spPr>
          <a:xfrm rot="13946591">
            <a:off x="7510086" y="23797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13946591">
            <a:off x="6945069" y="16076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rot="13946591">
            <a:off x="9107628" y="397119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rot="13946591">
            <a:off x="8656778" y="3482983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 rot="13946591">
            <a:off x="8199579" y="29834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" name="Curved Up Arrow 44"/>
          <p:cNvSpPr/>
          <p:nvPr/>
        </p:nvSpPr>
        <p:spPr>
          <a:xfrm rot="13946591">
            <a:off x="5998919" y="4400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 rot="13946591">
            <a:off x="6525968" y="1002326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flipH="1">
            <a:off x="9372991" y="132674"/>
            <a:ext cx="994189" cy="2121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U-Turn Arrow 3"/>
          <p:cNvSpPr/>
          <p:nvPr/>
        </p:nvSpPr>
        <p:spPr>
          <a:xfrm>
            <a:off x="5676900" y="88900"/>
            <a:ext cx="266700" cy="292100"/>
          </a:xfrm>
          <a:prstGeom prst="utur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927410" y="12700"/>
            <a:ext cx="4340053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solidFill>
                  <a:srgbClr val="008000"/>
                </a:solidFill>
                <a:latin typeface="Arial"/>
                <a:cs typeface="Arial"/>
              </a:rPr>
              <a:t>1,200 BV</a:t>
            </a:r>
            <a:r>
              <a:rPr lang="en-US" sz="20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($375 UGC Commission)</a:t>
            </a:r>
            <a:endParaRPr lang="en-US" sz="1400" b="1" u="sng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7" name="Curved Up Arrow 26"/>
          <p:cNvSpPr/>
          <p:nvPr/>
        </p:nvSpPr>
        <p:spPr>
          <a:xfrm rot="7653409" flipH="1">
            <a:off x="1887004" y="3604682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rot="7653409" flipH="1">
            <a:off x="2428204" y="2983431"/>
            <a:ext cx="317500" cy="194734"/>
          </a:xfrm>
          <a:prstGeom prst="curvedUpArrow">
            <a:avLst/>
          </a:prstGeom>
          <a:solidFill>
            <a:srgbClr val="FB0006"/>
          </a:solidFill>
          <a:ln>
            <a:solidFill>
              <a:srgbClr val="FB00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 rot="7653409" flipH="1">
            <a:off x="2771901" y="2303532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7653409" flipH="1">
            <a:off x="3240159" y="16076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rot="7653409" flipH="1">
            <a:off x="3697360" y="1002326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" name="Curved Up Arrow 47"/>
          <p:cNvSpPr/>
          <p:nvPr/>
        </p:nvSpPr>
        <p:spPr>
          <a:xfrm rot="7653409" flipH="1">
            <a:off x="4218058" y="4400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 flipH="1">
            <a:off x="4953000" y="88900"/>
            <a:ext cx="266700" cy="292100"/>
          </a:xfrm>
          <a:prstGeom prst="utur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922696" y="2129366"/>
            <a:ext cx="980608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1,400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8026400" y="2218266"/>
            <a:ext cx="980608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1,200</a:t>
            </a: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429001" y="12700"/>
            <a:ext cx="2517307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u="sng" dirty="0">
                <a:solidFill>
                  <a:srgbClr val="008000"/>
                </a:solidFill>
                <a:latin typeface="Arial"/>
                <a:cs typeface="Arial"/>
              </a:rPr>
              <a:t>1400 BV</a:t>
            </a:r>
            <a:endParaRPr lang="en-US" sz="1400" b="1" u="sng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2406210" y="132674"/>
            <a:ext cx="994189" cy="2121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7307099" y="420590"/>
            <a:ext cx="2137079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60425" algn="l"/>
              </a:tabLst>
            </a:pPr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≥5,000 Previous</a:t>
            </a:r>
            <a:b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	Balance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1571244" y="381000"/>
            <a:ext cx="2463559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60425" algn="l"/>
              </a:tabLst>
            </a:pPr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≥5,000 Previous       	Balance</a:t>
            </a:r>
            <a:endParaRPr lang="en-US" sz="1400" b="1" dirty="0">
              <a:solidFill>
                <a:srgbClr val="1499C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0398" y="4797381"/>
            <a:ext cx="9057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tabLst>
                <a:tab pos="342900" algn="l"/>
              </a:tabLst>
            </a:pPr>
            <a:r>
              <a:rPr lang="en-US" sz="2400" b="1" u="sng" dirty="0">
                <a:solidFill>
                  <a:srgbClr val="042555"/>
                </a:solidFill>
                <a:latin typeface="Arial"/>
                <a:cs typeface="Arial"/>
              </a:rPr>
              <a:t>Each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 BDC must have accrued 1,200 BV/1,200 BV in “Home Region” volume</a:t>
            </a:r>
            <a:r>
              <a:rPr lang="en-US" sz="2400" b="1" baseline="30000" dirty="0">
                <a:solidFill>
                  <a:srgbClr val="042555"/>
                </a:solidFill>
                <a:latin typeface="Arial"/>
                <a:cs typeface="Arial"/>
              </a:rPr>
              <a:t>*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 (one time)</a:t>
            </a:r>
            <a:r>
              <a:rPr lang="en-US" sz="2400" b="1" dirty="0">
                <a:solidFill>
                  <a:srgbClr val="152950"/>
                </a:solidFill>
                <a:latin typeface="Arial"/>
                <a:cs typeface="Arial"/>
              </a:rPr>
              <a:t> for that BDC to be eligible to earn UGC commissions from the excess converted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“Expanded Region”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BV.</a:t>
            </a:r>
          </a:p>
          <a:p>
            <a:pPr defTabSz="457200">
              <a:tabLst>
                <a:tab pos="342900" algn="l"/>
              </a:tabLst>
            </a:pPr>
            <a:endParaRPr lang="en-US" sz="1400" b="1" dirty="0">
              <a:solidFill>
                <a:srgbClr val="042555"/>
              </a:solidFill>
              <a:latin typeface="Arial"/>
              <a:cs typeface="Arial"/>
            </a:endParaRPr>
          </a:p>
          <a:p>
            <a:pPr defTabSz="457200">
              <a:tabLst>
                <a:tab pos="342900" algn="l"/>
              </a:tabLst>
            </a:pP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 </a:t>
            </a:r>
            <a:r>
              <a:rPr lang="en-US" sz="1600" b="1" baseline="30000" dirty="0">
                <a:solidFill>
                  <a:srgbClr val="042555"/>
                </a:solidFill>
                <a:latin typeface="Arial"/>
                <a:cs typeface="Arial"/>
              </a:rPr>
              <a:t>*</a:t>
            </a:r>
            <a:r>
              <a:rPr lang="en-US" sz="1600" b="1" dirty="0">
                <a:solidFill>
                  <a:srgbClr val="042555"/>
                </a:solidFill>
                <a:latin typeface="Arial"/>
                <a:cs typeface="Arial"/>
              </a:rPr>
              <a:t>(Converted 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“Expanded Region” </a:t>
            </a:r>
            <a:r>
              <a:rPr lang="en-US" sz="1600" b="1" dirty="0">
                <a:solidFill>
                  <a:srgbClr val="152950"/>
                </a:solidFill>
                <a:latin typeface="Arial"/>
                <a:cs typeface="Arial"/>
              </a:rPr>
              <a:t>BV</a:t>
            </a:r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152950"/>
                </a:solidFill>
                <a:latin typeface="Arial"/>
                <a:cs typeface="Arial"/>
              </a:rPr>
              <a:t>Does Not Count) 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583962" y="398222"/>
            <a:ext cx="980608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1,200</a:t>
            </a: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3354752" y="398222"/>
            <a:ext cx="980608" cy="57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1,200</a:t>
            </a:r>
          </a:p>
        </p:txBody>
      </p:sp>
    </p:spTree>
    <p:extLst>
      <p:ext uri="{BB962C8B-B14F-4D97-AF65-F5344CB8AC3E}">
        <p14:creationId xmlns:p14="http://schemas.microsoft.com/office/powerpoint/2010/main" val="12782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8" grpId="1" animBg="1"/>
      <p:bldP spid="28" grpId="2" animBg="1"/>
      <p:bldP spid="39" grpId="0" animBg="1"/>
      <p:bldP spid="35" grpId="0" animBg="1"/>
      <p:bldP spid="37" grpId="0" animBg="1"/>
      <p:bldP spid="45" grpId="0" animBg="1"/>
      <p:bldP spid="45" grpId="1" animBg="1"/>
      <p:bldP spid="45" grpId="2" animBg="1"/>
      <p:bldP spid="43" grpId="0" animBg="1"/>
      <p:bldP spid="43" grpId="1" animBg="1"/>
      <p:bldP spid="43" grpId="2" animBg="1"/>
      <p:bldP spid="47" grpId="0" animBg="1"/>
      <p:bldP spid="4" grpId="0" animBg="1"/>
      <p:bldP spid="23" grpId="0"/>
      <p:bldP spid="27" grpId="0" animBg="1"/>
      <p:bldP spid="29" grpId="0" animBg="1"/>
      <p:bldP spid="30" grpId="0" animBg="1"/>
      <p:bldP spid="33" grpId="0" animBg="1"/>
      <p:bldP spid="33" grpId="1" animBg="1"/>
      <p:bldP spid="33" grpId="2" animBg="1"/>
      <p:bldP spid="38" grpId="0" animBg="1"/>
      <p:bldP spid="38" grpId="1" animBg="1"/>
      <p:bldP spid="38" grpId="2" animBg="1"/>
      <p:bldP spid="48" grpId="0" animBg="1"/>
      <p:bldP spid="48" grpId="1" animBg="1"/>
      <p:bldP spid="48" grpId="2" animBg="1"/>
      <p:bldP spid="49" grpId="0" animBg="1"/>
      <p:bldP spid="53" grpId="0"/>
      <p:bldP spid="54" grpId="0"/>
      <p:bldP spid="55" grpId="0"/>
      <p:bldP spid="56" grpId="0" animBg="1"/>
      <p:bldP spid="34" grpId="0"/>
      <p:bldP spid="36" grpId="0"/>
      <p:bldP spid="32" grpId="0"/>
      <p:bldP spid="32" grpId="1"/>
      <p:bldP spid="40" grpId="0"/>
      <p:bldP spid="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3" y="3718019"/>
            <a:ext cx="4559347" cy="5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14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028043" y="3789198"/>
            <a:ext cx="2208810" cy="31459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126512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121726" y="4886258"/>
            <a:ext cx="2032001" cy="11151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112903" y="6067366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51"/>
          <a:stretch/>
        </p:blipFill>
        <p:spPr>
          <a:xfrm>
            <a:off x="3404632" y="1730568"/>
            <a:ext cx="1684724" cy="202834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401290" y="1121294"/>
            <a:ext cx="327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u="sng" dirty="0">
                <a:solidFill>
                  <a:prstClr val="black"/>
                </a:solidFill>
              </a:rPr>
              <a:t>UNIFIED ASIA-PACIFIC REGION (UAP)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48175" y="1095705"/>
            <a:ext cx="348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prstClr val="black"/>
                </a:solidFill>
              </a:rPr>
              <a:t>UNIFIED EUROPE REGION (UEU)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72493" y="1093371"/>
            <a:ext cx="31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prstClr val="black"/>
                </a:solidFill>
              </a:rPr>
              <a:t>UNIFIED AMERICAS REGION (UAM)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96712" y="3941766"/>
            <a:ext cx="1473200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Australia</a:t>
            </a:r>
          </a:p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Taiwan</a:t>
            </a:r>
          </a:p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Hong Kong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Singapore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5328" y="420390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Market Countries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439390" y="4384765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548175" y="42416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868712" y="41054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5328" y="50314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EMP Countries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439390" y="526000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548175" y="50798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868712" y="49436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06530" y="5275079"/>
            <a:ext cx="147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>
                <a:solidFill>
                  <a:prstClr val="black"/>
                </a:solidFill>
              </a:rPr>
              <a:t>New Zealand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5328" y="61363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Global SHOP.COM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21724" y="6063851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439390" y="635220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548175" y="61720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868712" y="60358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548175" y="4510251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8868712" y="4374085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4869912" y="3343531"/>
            <a:ext cx="4833800" cy="386857"/>
            <a:chOff x="3581400" y="3466017"/>
            <a:chExt cx="4048126" cy="279400"/>
          </a:xfrm>
        </p:grpSpPr>
        <p:cxnSp>
          <p:nvCxnSpPr>
            <p:cNvPr id="87" name="Straight Arrow Connector 86"/>
            <p:cNvCxnSpPr/>
            <p:nvPr/>
          </p:nvCxnSpPr>
          <p:spPr>
            <a:xfrm rot="5400000">
              <a:off x="7489825" y="3605717"/>
              <a:ext cx="279400" cy="0"/>
            </a:xfrm>
            <a:prstGeom prst="straightConnector1">
              <a:avLst/>
            </a:prstGeom>
            <a:ln>
              <a:solidFill>
                <a:srgbClr val="1529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>
              <a:off x="3441700" y="3605717"/>
              <a:ext cx="279400" cy="0"/>
            </a:xfrm>
            <a:prstGeom prst="straightConnector1">
              <a:avLst/>
            </a:prstGeom>
            <a:ln>
              <a:solidFill>
                <a:srgbClr val="1529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581400" y="3466017"/>
              <a:ext cx="4048126" cy="0"/>
            </a:xfrm>
            <a:prstGeom prst="line">
              <a:avLst/>
            </a:prstGeom>
            <a:ln>
              <a:solidFill>
                <a:srgbClr val="1529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5548175" y="5336801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8868712" y="5200635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5548175" y="6400624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7" r="37023"/>
          <a:stretch/>
        </p:blipFill>
        <p:spPr>
          <a:xfrm>
            <a:off x="9727464" y="1715376"/>
            <a:ext cx="1674421" cy="202834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5"/>
          <a:stretch/>
        </p:blipFill>
        <p:spPr>
          <a:xfrm>
            <a:off x="6489321" y="1702431"/>
            <a:ext cx="1646312" cy="2028343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6293764" y="3789198"/>
            <a:ext cx="2208810" cy="31459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392233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387447" y="4886259"/>
            <a:ext cx="2032001" cy="1087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378624" y="6070883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662433" y="4123155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United Kingdom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Spain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387445" y="6067368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9452597" y="3789199"/>
            <a:ext cx="2208810" cy="3145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9551066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9546280" y="4886259"/>
            <a:ext cx="2032001" cy="111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9537457" y="6074400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9821266" y="3987390"/>
            <a:ext cx="147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United States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Canada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Mexico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831084" y="4884204"/>
            <a:ext cx="14732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Bahamas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Colombia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Panama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Dominican Republic Ecuador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Jamaica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546278" y="6070885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</p:spTree>
    <p:extLst>
      <p:ext uri="{BB962C8B-B14F-4D97-AF65-F5344CB8AC3E}">
        <p14:creationId xmlns:p14="http://schemas.microsoft.com/office/powerpoint/2010/main" val="4060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77" grpId="0"/>
      <p:bldP spid="107" grpId="0"/>
      <p:bldP spid="109" grpId="0"/>
      <p:bldP spid="114" grpId="0"/>
      <p:bldP spid="115" grpId="0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14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028043" y="3789198"/>
            <a:ext cx="2208810" cy="31459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126512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121726" y="4886258"/>
            <a:ext cx="2032001" cy="11151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112903" y="6067366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51"/>
          <a:stretch/>
        </p:blipFill>
        <p:spPr>
          <a:xfrm>
            <a:off x="3404632" y="1730568"/>
            <a:ext cx="1684724" cy="202834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401290" y="1121294"/>
            <a:ext cx="327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u="sng" dirty="0">
                <a:solidFill>
                  <a:prstClr val="black"/>
                </a:solidFill>
              </a:rPr>
              <a:t>UNIFIED ASIA-PACIFIC REGION (UAP)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48175" y="1095705"/>
            <a:ext cx="348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prstClr val="black"/>
                </a:solidFill>
              </a:rPr>
              <a:t>UNIFIED EUROPE REGION (UEU)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72493" y="1093371"/>
            <a:ext cx="31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prstClr val="black"/>
                </a:solidFill>
              </a:rPr>
              <a:t>UNIFIED AMERICAS REGION (UAM)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96712" y="3941766"/>
            <a:ext cx="1473200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Australia</a:t>
            </a:r>
          </a:p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Taiwan</a:t>
            </a:r>
          </a:p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Hong Kong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Singapore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5328" y="420390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Market Countries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439390" y="4384765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548175" y="42416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868712" y="41054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5328" y="50314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EMP Countries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439390" y="526000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548175" y="50798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868712" y="49436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06530" y="5275079"/>
            <a:ext cx="147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>
                <a:solidFill>
                  <a:prstClr val="black"/>
                </a:solidFill>
              </a:rPr>
              <a:t>New Zealand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5328" y="61363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Global SHOP.COM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21724" y="6063851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439390" y="635220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548175" y="61720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868712" y="60358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548175" y="4510251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8868712" y="4374085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8135635" y="3343531"/>
            <a:ext cx="1695449" cy="386857"/>
            <a:chOff x="3581400" y="3466017"/>
            <a:chExt cx="4048126" cy="279400"/>
          </a:xfrm>
        </p:grpSpPr>
        <p:cxnSp>
          <p:nvCxnSpPr>
            <p:cNvPr id="87" name="Straight Arrow Connector 86"/>
            <p:cNvCxnSpPr/>
            <p:nvPr/>
          </p:nvCxnSpPr>
          <p:spPr>
            <a:xfrm rot="5400000">
              <a:off x="7489825" y="3605717"/>
              <a:ext cx="279400" cy="0"/>
            </a:xfrm>
            <a:prstGeom prst="straightConnector1">
              <a:avLst/>
            </a:prstGeom>
            <a:ln>
              <a:solidFill>
                <a:srgbClr val="1529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>
              <a:off x="3441700" y="3605717"/>
              <a:ext cx="279400" cy="0"/>
            </a:xfrm>
            <a:prstGeom prst="straightConnector1">
              <a:avLst/>
            </a:prstGeom>
            <a:ln>
              <a:solidFill>
                <a:srgbClr val="1529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581400" y="3466017"/>
              <a:ext cx="4048126" cy="0"/>
            </a:xfrm>
            <a:prstGeom prst="line">
              <a:avLst/>
            </a:prstGeom>
            <a:ln>
              <a:solidFill>
                <a:srgbClr val="1529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5548175" y="5336801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8868712" y="5200635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5548175" y="6400624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7" r="37023"/>
          <a:stretch/>
        </p:blipFill>
        <p:spPr>
          <a:xfrm>
            <a:off x="9727464" y="1715376"/>
            <a:ext cx="1674421" cy="202834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5"/>
          <a:stretch/>
        </p:blipFill>
        <p:spPr>
          <a:xfrm>
            <a:off x="6489321" y="1702431"/>
            <a:ext cx="1646312" cy="2028343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6293764" y="3789198"/>
            <a:ext cx="2208810" cy="31459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392233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387447" y="4886259"/>
            <a:ext cx="2032001" cy="1087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378624" y="6070883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662433" y="4123155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United Kingdom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Spain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387445" y="6067368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9452597" y="3789199"/>
            <a:ext cx="2208810" cy="3145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9551066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9546280" y="4886259"/>
            <a:ext cx="2032001" cy="111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9537457" y="6074400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9821266" y="3987390"/>
            <a:ext cx="147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United States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Canada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Mexico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831084" y="4884204"/>
            <a:ext cx="14732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>
                <a:solidFill>
                  <a:prstClr val="black"/>
                </a:solidFill>
              </a:rPr>
              <a:t>Bahamas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Colombia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Panama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Dominican Republic Ecuador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Jamaica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546278" y="6070885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</p:spTree>
    <p:extLst>
      <p:ext uri="{BB962C8B-B14F-4D97-AF65-F5344CB8AC3E}">
        <p14:creationId xmlns:p14="http://schemas.microsoft.com/office/powerpoint/2010/main" val="20747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/>
      <p:bldP spid="57" grpId="1" animBg="1"/>
      <p:bldP spid="58" grpId="1" animBg="1"/>
      <p:bldP spid="59" grpId="1" animBg="1"/>
      <p:bldP spid="61" grpId="1"/>
      <p:bldP spid="64" grpId="1"/>
      <p:bldP spid="75" grpId="1"/>
      <p:bldP spid="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143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3028043" y="3789198"/>
            <a:ext cx="2208810" cy="31459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126512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121726" y="4886258"/>
            <a:ext cx="2032001" cy="11151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112903" y="6067366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51"/>
          <a:stretch/>
        </p:blipFill>
        <p:spPr>
          <a:xfrm>
            <a:off x="3404632" y="1730568"/>
            <a:ext cx="1684724" cy="202834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401290" y="1121294"/>
            <a:ext cx="327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u="sng" dirty="0">
                <a:solidFill>
                  <a:prstClr val="black"/>
                </a:solidFill>
              </a:rPr>
              <a:t>UNIFIED ASIA-PACIFIC REGION (UAP)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48175" y="1095705"/>
            <a:ext cx="348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prstClr val="black"/>
                </a:solidFill>
              </a:rPr>
              <a:t>UNIFIED EUROPE REGION (UEU)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72493" y="1093371"/>
            <a:ext cx="31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prstClr val="black"/>
                </a:solidFill>
              </a:rPr>
              <a:t>UNIFIED AMERICAS REGION (UAM)</a:t>
            </a:r>
          </a:p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Unified BV/IBV Banks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96712" y="3941766"/>
            <a:ext cx="1473200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Australia</a:t>
            </a:r>
          </a:p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Taiwan</a:t>
            </a:r>
          </a:p>
          <a:p>
            <a:pPr algn="ctr" defTabSz="457200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Hong Kong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/>
                </a:solidFill>
              </a:rPr>
              <a:t>Singapore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5328" y="420390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Market Countries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439390" y="4384765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548175" y="42416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868712" y="41054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5328" y="50314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EMP Countries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439390" y="526000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548175" y="50798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868712" y="49436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06530" y="5275079"/>
            <a:ext cx="147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>
                <a:solidFill>
                  <a:prstClr val="black"/>
                </a:solidFill>
              </a:rPr>
              <a:t>New Zealand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5328" y="61363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>
                <a:solidFill>
                  <a:prstClr val="black"/>
                </a:solidFill>
              </a:rPr>
              <a:t>Global SHOP.COM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21724" y="6063851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439390" y="635220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548175" y="6172024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868712" y="6035858"/>
            <a:ext cx="279400" cy="0"/>
          </a:xfrm>
          <a:prstGeom prst="straightConnector1">
            <a:avLst/>
          </a:prstGeom>
          <a:ln w="19050">
            <a:solidFill>
              <a:srgbClr val="EC000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548175" y="4510251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8868712" y="4374085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4903516" y="3343531"/>
            <a:ext cx="1695449" cy="386857"/>
            <a:chOff x="3581400" y="3466017"/>
            <a:chExt cx="4048126" cy="279400"/>
          </a:xfrm>
        </p:grpSpPr>
        <p:cxnSp>
          <p:nvCxnSpPr>
            <p:cNvPr id="87" name="Straight Arrow Connector 86"/>
            <p:cNvCxnSpPr/>
            <p:nvPr/>
          </p:nvCxnSpPr>
          <p:spPr>
            <a:xfrm rot="5400000">
              <a:off x="7489825" y="3605717"/>
              <a:ext cx="279400" cy="0"/>
            </a:xfrm>
            <a:prstGeom prst="straightConnector1">
              <a:avLst/>
            </a:prstGeom>
            <a:ln>
              <a:solidFill>
                <a:srgbClr val="1529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>
              <a:off x="3441700" y="3605717"/>
              <a:ext cx="279400" cy="0"/>
            </a:xfrm>
            <a:prstGeom prst="straightConnector1">
              <a:avLst/>
            </a:prstGeom>
            <a:ln>
              <a:solidFill>
                <a:srgbClr val="1529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581400" y="3466017"/>
              <a:ext cx="4048126" cy="0"/>
            </a:xfrm>
            <a:prstGeom prst="line">
              <a:avLst/>
            </a:prstGeom>
            <a:ln>
              <a:solidFill>
                <a:srgbClr val="1529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H="1">
            <a:off x="5548175" y="5336801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8868712" y="5200635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5548175" y="6400624"/>
            <a:ext cx="279400" cy="0"/>
          </a:xfrm>
          <a:prstGeom prst="straightConnector1">
            <a:avLst/>
          </a:prstGeom>
          <a:ln w="19050">
            <a:solidFill>
              <a:srgbClr val="0425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7" r="37023"/>
          <a:stretch/>
        </p:blipFill>
        <p:spPr>
          <a:xfrm>
            <a:off x="9727464" y="1715376"/>
            <a:ext cx="1674421" cy="202834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5"/>
          <a:stretch/>
        </p:blipFill>
        <p:spPr>
          <a:xfrm>
            <a:off x="6489321" y="1702431"/>
            <a:ext cx="1646312" cy="2028343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6293764" y="3789198"/>
            <a:ext cx="2208810" cy="31459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392233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387447" y="4886259"/>
            <a:ext cx="2032001" cy="1087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378624" y="6070883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662433" y="4123155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United Kingdom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Spain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387445" y="6067368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9452597" y="3789199"/>
            <a:ext cx="2208810" cy="31459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9551066" y="3946709"/>
            <a:ext cx="2027214" cy="858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9546280" y="4886259"/>
            <a:ext cx="2032001" cy="11151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9537457" y="6074400"/>
            <a:ext cx="2040823" cy="741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9821266" y="3987390"/>
            <a:ext cx="147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United States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Canada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Mexico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831084" y="4884204"/>
            <a:ext cx="14732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1200">
                <a:solidFill>
                  <a:prstClr val="black"/>
                </a:solidFill>
              </a:rPr>
              <a:t>Bahamas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Colombia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Panama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Dominican Republic Ecuador</a:t>
            </a:r>
          </a:p>
          <a:p>
            <a:pPr algn="ctr" defTabSz="457200">
              <a:lnSpc>
                <a:spcPct val="90000"/>
              </a:lnSpc>
            </a:pPr>
            <a:r>
              <a:rPr lang="en-US" sz="1200" dirty="0">
                <a:solidFill>
                  <a:prstClr val="black"/>
                </a:solidFill>
              </a:rPr>
              <a:t>Jamaica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9546278" y="6070885"/>
            <a:ext cx="203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Customers can buy Market America (USA) branded BV products</a:t>
            </a:r>
          </a:p>
        </p:txBody>
      </p:sp>
    </p:spTree>
    <p:extLst>
      <p:ext uri="{BB962C8B-B14F-4D97-AF65-F5344CB8AC3E}">
        <p14:creationId xmlns:p14="http://schemas.microsoft.com/office/powerpoint/2010/main" val="14255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5" y="1129027"/>
            <a:ext cx="6791305" cy="427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All UFOs are awarded an IRC (International </a:t>
            </a:r>
            <a:b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Re-entry Center) for each "Expanded Region" for future placement</a:t>
            </a: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r>
              <a:rPr lang="en-US" sz="1500" b="1" dirty="0">
                <a:solidFill>
                  <a:srgbClr val="FF0000"/>
                </a:solidFill>
                <a:latin typeface="Arial"/>
                <a:cs typeface="Arial"/>
              </a:rPr>
              <a:t>IRCs allow for earning additional commissions from regional global expansion</a:t>
            </a: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r>
              <a:rPr lang="en-US" sz="1500" b="1" dirty="0">
                <a:solidFill>
                  <a:srgbClr val="FF0000"/>
                </a:solidFill>
                <a:latin typeface="Arial"/>
                <a:cs typeface="Arial"/>
              </a:rPr>
              <a:t>IRCs convert “Expanded Region” BV/IBV </a:t>
            </a:r>
            <a:br>
              <a:rPr lang="en-US" sz="15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500" b="1" dirty="0">
                <a:solidFill>
                  <a:srgbClr val="FF0000"/>
                </a:solidFill>
                <a:latin typeface="Arial"/>
                <a:cs typeface="Arial"/>
              </a:rPr>
              <a:t>to earn in “Home Region” MPCP</a:t>
            </a: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endParaRPr lang="en-US" sz="15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endParaRPr lang="en-US" sz="15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endParaRPr lang="en-US" sz="15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06400" lvl="1" indent="-228600">
              <a:lnSpc>
                <a:spcPct val="110000"/>
              </a:lnSpc>
              <a:buClr>
                <a:srgbClr val="FB0006"/>
              </a:buClr>
              <a:buFont typeface="Lucida Grande"/>
              <a:buChar char="-"/>
            </a:pP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7800" indent="-177800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Clr>
                <a:srgbClr val="042555"/>
              </a:buClr>
            </a:pP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69863" indent="-169863">
              <a:lnSpc>
                <a:spcPct val="110000"/>
              </a:lnSpc>
              <a:buClr>
                <a:srgbClr val="042555"/>
              </a:buClr>
              <a:buFont typeface="Arial"/>
              <a:buChar char="•"/>
            </a:pP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All UFOs are awarded 3 UGCs (Unified Global Center) for </a:t>
            </a:r>
            <a:r>
              <a:rPr lang="en-US" sz="1600" b="1" u="sng" dirty="0">
                <a:solidFill>
                  <a:srgbClr val="008000"/>
                </a:solidFill>
                <a:latin typeface="Arial"/>
                <a:cs typeface="Arial"/>
              </a:rPr>
              <a:t>EACH</a:t>
            </a:r>
            <a:r>
              <a:rPr lang="en-US" sz="1600" b="1" dirty="0">
                <a:solidFill>
                  <a:srgbClr val="008000"/>
                </a:solidFill>
                <a:latin typeface="Arial"/>
                <a:cs typeface="Arial"/>
              </a:rPr>
              <a:t> "Expanded Region" when each IRC is placed</a:t>
            </a:r>
          </a:p>
          <a:p>
            <a:pPr marL="406400" lvl="1" indent="-241300">
              <a:lnSpc>
                <a:spcPct val="110000"/>
              </a:lnSpc>
              <a:buClr>
                <a:srgbClr val="042555"/>
              </a:buClr>
              <a:buFont typeface="Lucida Grande"/>
              <a:buChar char="-"/>
            </a:pPr>
            <a:r>
              <a:rPr lang="en-US" sz="1500" b="1" dirty="0">
                <a:solidFill>
                  <a:srgbClr val="008000"/>
                </a:solidFill>
                <a:latin typeface="Arial"/>
                <a:cs typeface="Arial"/>
              </a:rPr>
              <a:t>UGCs accrue from “Expanded Region” BV/IBV in excess of 5,000 “Home Region” BV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64" y="1328400"/>
            <a:ext cx="5104902" cy="389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0" y="2707051"/>
            <a:ext cx="5091240" cy="1005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962" y="3680037"/>
            <a:ext cx="24688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chemeClr val="bg1"/>
                </a:solidFill>
              </a:rPr>
              <a:t>Expand to America’s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5526" y="3680037"/>
            <a:ext cx="24727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chemeClr val="bg1"/>
                </a:solidFill>
              </a:rPr>
              <a:t>Expand to </a:t>
            </a:r>
            <a:r>
              <a:rPr lang="en-US" b="1" dirty="0" smtClean="0">
                <a:solidFill>
                  <a:schemeClr val="bg1"/>
                </a:solidFill>
              </a:rPr>
              <a:t>Europe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41" y="5310621"/>
            <a:ext cx="4316690" cy="15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3" y="3718019"/>
            <a:ext cx="4559347" cy="5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8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053668" y="4051300"/>
            <a:ext cx="901700" cy="2660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947248" y="4326992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B0006"/>
                </a:solidFill>
                <a:latin typeface="Arial"/>
                <a:cs typeface="Arial"/>
              </a:rPr>
              <a:t>200BV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398" y="5198367"/>
            <a:ext cx="1106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In order for an IRC to accrue BV/IBV from the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“Expanded Region”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, UFOs have to place and qualify the IRC with a 200 BV product order</a:t>
            </a:r>
          </a:p>
        </p:txBody>
      </p:sp>
    </p:spTree>
    <p:extLst>
      <p:ext uri="{BB962C8B-B14F-4D97-AF65-F5344CB8AC3E}">
        <p14:creationId xmlns:p14="http://schemas.microsoft.com/office/powerpoint/2010/main" val="4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_NewBDC_Workin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372350" y="4051300"/>
            <a:ext cx="901700" cy="2660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50" y="5478690"/>
            <a:ext cx="881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“Expanded Region”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BV is converted to “Home Region” BV and is accrued by all qualified BDCs in “Home Region”  above IRC 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999328" y="334577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600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422466" y="27432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600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895554" y="21336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600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356406" y="15367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600</a:t>
            </a:r>
          </a:p>
        </p:txBody>
      </p:sp>
      <p:sp>
        <p:nvSpPr>
          <p:cNvPr id="20" name="Curved Up Arrow 19"/>
          <p:cNvSpPr/>
          <p:nvPr/>
        </p:nvSpPr>
        <p:spPr>
          <a:xfrm rot="13946591">
            <a:off x="8614986" y="3598930"/>
            <a:ext cx="569670" cy="194734"/>
          </a:xfrm>
          <a:prstGeom prst="curvedUpArrow">
            <a:avLst/>
          </a:prstGeom>
          <a:gradFill flip="none" rotWithShape="1">
            <a:gsLst>
              <a:gs pos="0">
                <a:srgbClr val="FB0006"/>
              </a:gs>
              <a:gs pos="100000">
                <a:srgbClr val="1499C1"/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FB0006"/>
                </a:gs>
                <a:gs pos="100000">
                  <a:srgbClr val="1499C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rot="13946591">
            <a:off x="8121650" y="3004599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rot="13946591">
            <a:off x="7562850" y="2373831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3946591">
            <a:off x="7023702" y="1764231"/>
            <a:ext cx="317500" cy="194734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3946591">
            <a:off x="6475169" y="972691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 rot="13946591">
            <a:off x="5920602" y="424476"/>
            <a:ext cx="686337" cy="310185"/>
          </a:xfrm>
          <a:prstGeom prst="curvedUpArrow">
            <a:avLst/>
          </a:prstGeom>
          <a:solidFill>
            <a:srgbClr val="1499C1"/>
          </a:solidFill>
          <a:ln>
            <a:solidFill>
              <a:srgbClr val="149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7112602" y="94615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600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6595897" y="3810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1499C1"/>
                </a:solidFill>
                <a:latin typeface="Arial"/>
                <a:cs typeface="Arial"/>
              </a:rPr>
              <a:t>600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380789" y="4473241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B0006"/>
                </a:solidFill>
                <a:latin typeface="Arial"/>
                <a:cs typeface="Arial"/>
              </a:rPr>
              <a:t>300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9846647" y="4974313"/>
            <a:ext cx="993844" cy="41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B0006"/>
                </a:solidFill>
                <a:latin typeface="Arial"/>
                <a:cs typeface="Arial"/>
              </a:rPr>
              <a:t>300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186447" y="3962400"/>
            <a:ext cx="993844" cy="412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5491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 descr="Global_NewBDC_Workin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864350" y="4584700"/>
            <a:ext cx="901700" cy="279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0675" y="5939999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tabLst>
                <a:tab pos="342900" algn="l"/>
              </a:tabLst>
            </a:pP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A UEU IRC must be Activated with UFOs from the </a:t>
            </a:r>
            <a:r>
              <a:rPr lang="en-US" sz="2400" b="1" dirty="0">
                <a:solidFill>
                  <a:srgbClr val="FB0006"/>
                </a:solidFill>
                <a:latin typeface="Arial"/>
                <a:cs typeface="Arial"/>
              </a:rPr>
              <a:t>UEU Region </a:t>
            </a:r>
            <a:r>
              <a:rPr lang="en-US" sz="2400" b="1" dirty="0">
                <a:solidFill>
                  <a:srgbClr val="042555"/>
                </a:solidFill>
                <a:latin typeface="Arial"/>
                <a:cs typeface="Arial"/>
              </a:rPr>
              <a:t>to earn commissions</a:t>
            </a:r>
          </a:p>
        </p:txBody>
      </p:sp>
    </p:spTree>
    <p:extLst>
      <p:ext uri="{BB962C8B-B14F-4D97-AF65-F5344CB8AC3E}">
        <p14:creationId xmlns:p14="http://schemas.microsoft.com/office/powerpoint/2010/main" val="12425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</TotalTime>
  <Words>615</Words>
  <Application>Microsoft Office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Lucida Grande</vt:lpstr>
      <vt:lpstr>Arial</vt:lpstr>
      <vt:lpstr>Calibri</vt:lpstr>
      <vt:lpstr>Calibri Light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Kwang Yan Tai</cp:lastModifiedBy>
  <cp:revision>56</cp:revision>
  <cp:lastPrinted>2015-12-16T15:34:10Z</cp:lastPrinted>
  <dcterms:created xsi:type="dcterms:W3CDTF">2015-12-14T14:31:57Z</dcterms:created>
  <dcterms:modified xsi:type="dcterms:W3CDTF">2016-02-04T07:15:10Z</dcterms:modified>
</cp:coreProperties>
</file>