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413" r:id="rId2"/>
    <p:sldId id="414" r:id="rId3"/>
    <p:sldId id="415" r:id="rId4"/>
    <p:sldId id="422" r:id="rId5"/>
    <p:sldId id="424" r:id="rId6"/>
    <p:sldId id="425" r:id="rId7"/>
    <p:sldId id="301" r:id="rId8"/>
    <p:sldId id="427" r:id="rId9"/>
    <p:sldId id="302" r:id="rId10"/>
    <p:sldId id="310" r:id="rId11"/>
    <p:sldId id="311" r:id="rId12"/>
    <p:sldId id="297" r:id="rId13"/>
    <p:sldId id="320" r:id="rId14"/>
    <p:sldId id="280" r:id="rId15"/>
    <p:sldId id="278" r:id="rId16"/>
    <p:sldId id="318" r:id="rId17"/>
    <p:sldId id="260" r:id="rId18"/>
    <p:sldId id="312" r:id="rId19"/>
    <p:sldId id="268" r:id="rId20"/>
    <p:sldId id="284" r:id="rId21"/>
    <p:sldId id="317" r:id="rId22"/>
    <p:sldId id="307" r:id="rId23"/>
    <p:sldId id="388" r:id="rId24"/>
    <p:sldId id="430" r:id="rId25"/>
    <p:sldId id="322" r:id="rId26"/>
    <p:sldId id="314" r:id="rId27"/>
    <p:sldId id="399" r:id="rId28"/>
    <p:sldId id="431" r:id="rId29"/>
    <p:sldId id="401" r:id="rId30"/>
    <p:sldId id="285" r:id="rId31"/>
    <p:sldId id="438" r:id="rId32"/>
    <p:sldId id="391" r:id="rId33"/>
    <p:sldId id="436" r:id="rId34"/>
    <p:sldId id="434" r:id="rId35"/>
    <p:sldId id="435" r:id="rId36"/>
    <p:sldId id="315" r:id="rId37"/>
    <p:sldId id="291" r:id="rId38"/>
    <p:sldId id="274" r:id="rId39"/>
    <p:sldId id="321" r:id="rId40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3F8"/>
    <a:srgbClr val="C3EDF5"/>
    <a:srgbClr val="12D3FA"/>
    <a:srgbClr val="F9FF0D"/>
    <a:srgbClr val="FCFDFE"/>
    <a:srgbClr val="FFFFFF"/>
    <a:srgbClr val="EAEAEA"/>
    <a:srgbClr val="FCD908"/>
    <a:srgbClr val="A7C46E"/>
    <a:srgbClr val="389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41" autoAdjust="0"/>
  </p:normalViewPr>
  <p:slideViewPr>
    <p:cSldViewPr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2C333BB-5DED-4676-9AED-4D5103BA85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0FD04703-6644-4B72-8598-1F0DDEC6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AFA5AA4-BB10-45BF-9F5E-3289A26714BB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AF56917-EAA4-45E8-894F-68CCEA1A90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779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56917-EAA4-45E8-894F-68CCEA1A9085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12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839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36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08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708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98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557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912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482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737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760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50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A972-0234-403B-8092-AB42C1B37DD6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AEBB-4C6C-4026-8D32-271F8C7F3E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82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journey">
            <a:extLst>
              <a:ext uri="{FF2B5EF4-FFF2-40B4-BE49-F238E27FC236}">
                <a16:creationId xmlns:a16="http://schemas.microsoft.com/office/drawing/2014/main" xmlns="" id="{897141CD-5A6D-4626-818F-31A9D0F32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06" y="1752600"/>
            <a:ext cx="61969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 to Market America</a:t>
            </a:r>
            <a:b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Million Dollar Club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1600" y="5679945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7200" b="1" dirty="0">
                <a:latin typeface="Brush Script MT" panose="03060802040406070304" pitchFamily="66" charset="0"/>
              </a:rPr>
              <a:t>Liyen Ho</a:t>
            </a:r>
          </a:p>
        </p:txBody>
      </p:sp>
    </p:spTree>
    <p:extLst>
      <p:ext uri="{BB962C8B-B14F-4D97-AF65-F5344CB8AC3E}">
        <p14:creationId xmlns:p14="http://schemas.microsoft.com/office/powerpoint/2010/main" val="28497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171700" y="1650288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Envision and Dream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 and conceptualize 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Build it before you need it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SG" sz="2800" b="1" dirty="0">
              <a:latin typeface="Alright Sans Regula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4007" y="648637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LIYEN HO</a:t>
            </a:r>
            <a:endParaRPr lang="en-SG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629400" cy="105661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SG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Ahead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8" name="Picture 6" descr="Image result for building a bo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45140"/>
            <a:ext cx="266568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Image result for vision and dream">
            <a:extLst>
              <a:ext uri="{FF2B5EF4-FFF2-40B4-BE49-F238E27FC236}">
                <a16:creationId xmlns:a16="http://schemas.microsoft.com/office/drawing/2014/main" xmlns="" id="{819C1AFE-F8C4-43C1-89A3-7B54E589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304801"/>
            <a:ext cx="1811337" cy="10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171700" y="1650288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sz="2800" b="1" dirty="0">
              <a:latin typeface="Alright Sans Regular" pitchFamily="50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8382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SG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 Positive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DB3978-9903-4F70-8150-B49223F54805}"/>
              </a:ext>
            </a:extLst>
          </p:cNvPr>
          <p:cNvSpPr/>
          <p:nvPr/>
        </p:nvSpPr>
        <p:spPr>
          <a:xfrm>
            <a:off x="2286000" y="1357073"/>
            <a:ext cx="7620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“</a:t>
            </a:r>
            <a:r>
              <a:rPr lang="en-SG" sz="2800" i="1" dirty="0"/>
              <a:t>Keep your </a:t>
            </a:r>
            <a:r>
              <a:rPr lang="en-SG" sz="2800" b="1" i="1" u="sng" dirty="0"/>
              <a:t>words</a:t>
            </a:r>
            <a:r>
              <a:rPr lang="en-SG" sz="2800" i="1" dirty="0"/>
              <a:t> positive, because your </a:t>
            </a:r>
            <a:r>
              <a:rPr lang="en-SG" sz="2800" b="1" i="1" u="sng" dirty="0"/>
              <a:t>words </a:t>
            </a:r>
            <a:r>
              <a:rPr lang="en-SG" sz="2800" i="1" dirty="0"/>
              <a:t>become your </a:t>
            </a:r>
            <a:r>
              <a:rPr lang="en-SG" sz="2800" b="1" i="1" u="sng" dirty="0"/>
              <a:t>behaviours</a:t>
            </a:r>
            <a:r>
              <a:rPr lang="en-SG" sz="2800" i="1" dirty="0"/>
              <a:t>.</a:t>
            </a:r>
            <a:r>
              <a:rPr lang="en-SG" sz="2800" dirty="0"/>
              <a:t/>
            </a:r>
            <a:br>
              <a:rPr lang="en-SG" sz="2800" dirty="0"/>
            </a:br>
            <a:r>
              <a:rPr lang="en-SG" sz="2800" dirty="0"/>
              <a:t>	</a:t>
            </a:r>
            <a:r>
              <a:rPr lang="en-SG" sz="2800" i="1" dirty="0"/>
              <a:t>Keep your </a:t>
            </a:r>
            <a:r>
              <a:rPr lang="en-SG" sz="2800" b="1" i="1" u="sng" dirty="0"/>
              <a:t>behaviours</a:t>
            </a:r>
            <a:r>
              <a:rPr lang="en-SG" sz="2800" i="1" dirty="0"/>
              <a:t> positive, because 	your </a:t>
            </a:r>
            <a:r>
              <a:rPr lang="en-SG" sz="2800" b="1" i="1" u="sng" dirty="0"/>
              <a:t>behaviours</a:t>
            </a:r>
            <a:r>
              <a:rPr lang="en-SG" sz="2800" b="1" i="1" dirty="0"/>
              <a:t> </a:t>
            </a:r>
            <a:r>
              <a:rPr lang="en-SG" sz="2800" i="1" dirty="0"/>
              <a:t>become your </a:t>
            </a:r>
            <a:r>
              <a:rPr lang="en-SG" sz="2800" b="1" i="1" u="sng" dirty="0"/>
              <a:t>habits</a:t>
            </a:r>
            <a:r>
              <a:rPr lang="en-SG" sz="2800" i="1" dirty="0"/>
              <a:t>.</a:t>
            </a:r>
            <a:r>
              <a:rPr lang="en-SG" sz="2800" dirty="0"/>
              <a:t/>
            </a:r>
            <a:br>
              <a:rPr lang="en-SG" sz="2800" dirty="0"/>
            </a:br>
            <a:r>
              <a:rPr lang="en-SG" sz="2800" i="1" dirty="0"/>
              <a:t>Keep your </a:t>
            </a:r>
            <a:r>
              <a:rPr lang="en-SG" sz="2800" b="1" i="1" u="sng" dirty="0"/>
              <a:t>habits</a:t>
            </a:r>
            <a:r>
              <a:rPr lang="en-SG" sz="2800" i="1" dirty="0"/>
              <a:t> positive, because your </a:t>
            </a:r>
            <a:r>
              <a:rPr lang="en-SG" sz="2800" b="1" i="1" u="sng" dirty="0"/>
              <a:t>habits</a:t>
            </a:r>
            <a:r>
              <a:rPr lang="en-SG" sz="2800" i="1" dirty="0"/>
              <a:t> become your </a:t>
            </a:r>
            <a:r>
              <a:rPr lang="en-SG" sz="2800" b="1" i="1" u="sng" dirty="0"/>
              <a:t>values</a:t>
            </a:r>
            <a:r>
              <a:rPr lang="en-SG" sz="2800" i="1" dirty="0"/>
              <a:t>.</a:t>
            </a:r>
            <a:r>
              <a:rPr lang="en-SG" sz="2800" dirty="0"/>
              <a:t/>
            </a:r>
            <a:br>
              <a:rPr lang="en-SG" sz="2800" dirty="0"/>
            </a:br>
            <a:r>
              <a:rPr lang="en-SG" sz="2800" dirty="0"/>
              <a:t>	</a:t>
            </a:r>
            <a:r>
              <a:rPr lang="en-SG" sz="2800" i="1" dirty="0"/>
              <a:t>Keep your </a:t>
            </a:r>
            <a:r>
              <a:rPr lang="en-SG" sz="2800" b="1" i="1" u="sng" dirty="0"/>
              <a:t>values</a:t>
            </a:r>
            <a:r>
              <a:rPr lang="en-SG" sz="2800" i="1" dirty="0"/>
              <a:t> positive, because your 	values become your </a:t>
            </a:r>
            <a:r>
              <a:rPr lang="en-SG" sz="2800" b="1" i="1" u="sng" dirty="0"/>
              <a:t>destiny</a:t>
            </a:r>
            <a:r>
              <a:rPr lang="en-SG" sz="2800" dirty="0"/>
              <a:t>.”</a:t>
            </a:r>
          </a:p>
          <a:p>
            <a:r>
              <a:rPr lang="en-SG" sz="3200" dirty="0"/>
              <a:t>						 – </a:t>
            </a:r>
            <a:r>
              <a:rPr lang="en-SG" sz="3200" b="1" dirty="0"/>
              <a:t>Gandhi</a:t>
            </a:r>
            <a:endParaRPr lang="en-SG" sz="3200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751F5ACF-4D12-468E-8D58-142FF6C6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83669"/>
            <a:ext cx="1447800" cy="16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e positive">
            <a:extLst>
              <a:ext uri="{FF2B5EF4-FFF2-40B4-BE49-F238E27FC236}">
                <a16:creationId xmlns:a16="http://schemas.microsoft.com/office/drawing/2014/main" xmlns="" id="{B5D975A3-403E-41C7-B85E-A3E2DFFE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131939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1992"/>
            <a:ext cx="3730625" cy="24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196" y="3136497"/>
            <a:ext cx="8820807" cy="4551974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SG" sz="2800" b="1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Opposition starts from the word go…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All trying to find out how determined you are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How strong are you!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SG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What’s your WHY?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48253" y="2362223"/>
            <a:ext cx="7295493" cy="114300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Winners never quit, </a:t>
            </a:r>
            <a:b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quitters never win!</a:t>
            </a:r>
            <a:endParaRPr lang="en-SG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85579"/>
            <a:ext cx="6992006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SG" sz="48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seeds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SG" sz="48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wind</a:t>
            </a:r>
          </a:p>
        </p:txBody>
      </p:sp>
    </p:spTree>
    <p:extLst>
      <p:ext uri="{BB962C8B-B14F-4D97-AF65-F5344CB8AC3E}">
        <p14:creationId xmlns:p14="http://schemas.microsoft.com/office/powerpoint/2010/main" val="18869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490834"/>
            <a:ext cx="6591300" cy="9905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Listen To The Critics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3324918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>
                <a:latin typeface="Arial" panose="020B0604020202020204" pitchFamily="34" charset="0"/>
              </a:rPr>
              <a:t>120 years before floods started</a:t>
            </a:r>
          </a:p>
          <a:p>
            <a:r>
              <a:rPr lang="en-SG" dirty="0">
                <a:latin typeface="Arial" panose="020B0604020202020204" pitchFamily="34" charset="0"/>
              </a:rPr>
              <a:t>No water around to float it</a:t>
            </a:r>
          </a:p>
          <a:p>
            <a:r>
              <a:rPr lang="en-SG" dirty="0">
                <a:latin typeface="Arial" panose="020B0604020202020204" pitchFamily="34" charset="0"/>
              </a:rPr>
              <a:t>7 days inside the Ark before rains came</a:t>
            </a:r>
          </a:p>
          <a:p>
            <a:r>
              <a:rPr lang="en-SG" dirty="0">
                <a:latin typeface="Arial" panose="020B0604020202020204" pitchFamily="34" charset="0"/>
              </a:rPr>
              <a:t>Rained for 40 days and 40 nights</a:t>
            </a:r>
          </a:p>
          <a:p>
            <a:r>
              <a:rPr lang="en-SG" dirty="0">
                <a:latin typeface="Arial" panose="020B0604020202020204" pitchFamily="34" charset="0"/>
              </a:rPr>
              <a:t>Earth flooded for 6 months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sz="3200" b="1" dirty="0">
              <a:latin typeface="Alright Sans Regular" pitchFamily="50" charset="0"/>
            </a:endParaRPr>
          </a:p>
          <a:p>
            <a:pPr marL="346075" indent="0">
              <a:buNone/>
            </a:pPr>
            <a:endParaRPr lang="en-SG" sz="3600" b="1" dirty="0">
              <a:latin typeface="Alright Sans Regular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649493"/>
            <a:ext cx="7415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/>
              <a:t>Poor Noah must have been a </a:t>
            </a:r>
          </a:p>
          <a:p>
            <a:r>
              <a:rPr lang="en-SG" sz="4000" i="1" dirty="0"/>
              <a:t>laughing stock …</a:t>
            </a:r>
            <a:endParaRPr lang="en-US" sz="4000" i="1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A720DF0D-AAA2-4CE5-8226-6D5FF8F2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93" y="609600"/>
            <a:ext cx="2971542" cy="36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3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7438"/>
            <a:ext cx="9525000" cy="144780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watch and wish; get to work !  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124" y="2110602"/>
            <a:ext cx="4012576" cy="4492033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b="1" dirty="0">
                <a:solidFill>
                  <a:schemeClr val="accent2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Anything worth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b="1" dirty="0">
                <a:solidFill>
                  <a:schemeClr val="accent2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achieving demands sacrifice….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your sacrifices?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your  priorities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48637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LIYEN HO</a:t>
            </a:r>
            <a:endParaRPr lang="en-SG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100" name="Picture 4" descr="Image result for priorities">
            <a:extLst>
              <a:ext uri="{FF2B5EF4-FFF2-40B4-BE49-F238E27FC236}">
                <a16:creationId xmlns:a16="http://schemas.microsoft.com/office/drawing/2014/main" xmlns="" id="{6678CD11-A37E-451E-8C6E-B017E0B16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5" y="2262676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9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33251"/>
            <a:ext cx="9677399" cy="144780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little progress each day adds up…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48227"/>
            <a:ext cx="8763000" cy="4492033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be afraid to try new things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prepared to learn 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small….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126" name="Picture 6" descr="Image result for start small plant">
            <a:extLst>
              <a:ext uri="{FF2B5EF4-FFF2-40B4-BE49-F238E27FC236}">
                <a16:creationId xmlns:a16="http://schemas.microsoft.com/office/drawing/2014/main" xmlns="" id="{88FDD945-984A-4585-A108-AF132F3A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7551"/>
            <a:ext cx="4270847" cy="23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0" y="648637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LIYEN HO</a:t>
            </a:r>
            <a:endParaRPr lang="en-SG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4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2035986"/>
            <a:ext cx="7339854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Ark was built by amateurs; the Titanic by professionals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253305-05A7-4F0D-BDB7-348ADA98D9E0}"/>
              </a:ext>
            </a:extLst>
          </p:cNvPr>
          <p:cNvSpPr txBox="1">
            <a:spLocks/>
          </p:cNvSpPr>
          <p:nvPr/>
        </p:nvSpPr>
        <p:spPr>
          <a:xfrm>
            <a:off x="1371600" y="346207"/>
            <a:ext cx="9524999" cy="1447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coachable…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Image result for Ark was built by amateurs; the Titanic by professionals">
            <a:extLst>
              <a:ext uri="{FF2B5EF4-FFF2-40B4-BE49-F238E27FC236}">
                <a16:creationId xmlns:a16="http://schemas.microsoft.com/office/drawing/2014/main" xmlns="" id="{DA82063F-4182-46DB-A6CA-8A54E41F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6281896" cy="3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6720"/>
            <a:ext cx="9753600" cy="1162594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by Two 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474" y="1614351"/>
            <a:ext cx="7239000" cy="3629297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SG" sz="25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in Power of Two 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SG" sz="2500" b="1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SG" sz="25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your two leaders (builders) carefully, right from the start  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25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25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for the gold, not the dirt – Andrew     Carnegie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25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SG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4007" y="648637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LIYEN HO</a:t>
            </a:r>
            <a:endParaRPr lang="en-SG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220" name="Picture 4" descr="Image result for the power of 2 chopsticks">
            <a:extLst>
              <a:ext uri="{FF2B5EF4-FFF2-40B4-BE49-F238E27FC236}">
                <a16:creationId xmlns:a16="http://schemas.microsoft.com/office/drawing/2014/main" xmlns="" id="{80E05230-C9EA-47D9-866B-9427E168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37" y="34289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16764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z="2700" dirty="0">
                <a:latin typeface="Arial Black" panose="020B0A04020102020204" pitchFamily="34" charset="0"/>
              </a:rPr>
              <a:t>Selection of the right partners is key</a:t>
            </a:r>
          </a:p>
          <a:p>
            <a:pPr marL="0" indent="0">
              <a:buNone/>
            </a:pPr>
            <a:endParaRPr lang="en-SG" sz="25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SG" sz="2500" dirty="0">
                <a:latin typeface="Arial Black" panose="020B0A04020102020204" pitchFamily="34" charset="0"/>
              </a:rPr>
              <a:t>Importance of narrowing one’s focus to the real priority</a:t>
            </a:r>
          </a:p>
          <a:p>
            <a:pPr marL="0" indent="0">
              <a:buNone/>
            </a:pPr>
            <a:endParaRPr lang="en-SG" sz="25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SG" sz="2500" dirty="0">
                <a:latin typeface="Arial Black" panose="020B0A04020102020204" pitchFamily="34" charset="0"/>
              </a:rPr>
              <a:t>Focusing on star talents, and those committed to work the business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220200" cy="8382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SG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We’re In The Same Boat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AutoShape 6" descr="Image result for build business">
            <a:extLst>
              <a:ext uri="{FF2B5EF4-FFF2-40B4-BE49-F238E27FC236}">
                <a16:creationId xmlns:a16="http://schemas.microsoft.com/office/drawing/2014/main" xmlns="" id="{9DC101FA-CC19-42A6-B0F5-A448FC7E5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01201" y="6871368"/>
            <a:ext cx="90897" cy="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8202" name="Picture 10" descr="Image result for in the same boat">
            <a:extLst>
              <a:ext uri="{FF2B5EF4-FFF2-40B4-BE49-F238E27FC236}">
                <a16:creationId xmlns:a16="http://schemas.microsoft.com/office/drawing/2014/main" xmlns="" id="{F4AD48D0-50DF-4313-B953-8E5E957A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9" y="36068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230008" cy="940705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Your Future on High Ground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273062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sz="28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SG" sz="28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Stick out for what’s right</a:t>
            </a:r>
          </a:p>
          <a:p>
            <a:pPr marL="0" indent="0">
              <a:buNone/>
            </a:pPr>
            <a:r>
              <a:rPr lang="en-SG" sz="28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true to your ideals</a:t>
            </a:r>
          </a:p>
          <a:p>
            <a:pPr marL="0" indent="0">
              <a:buNone/>
            </a:pPr>
            <a:endParaRPr lang="en-SG" sz="28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SG" sz="28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stoop and succumb to others</a:t>
            </a:r>
          </a:p>
          <a:p>
            <a:pPr marL="0" indent="0">
              <a:buNone/>
            </a:pPr>
            <a:r>
              <a:rPr lang="en-SG" sz="28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courage to stand up for what’s right  </a:t>
            </a:r>
          </a:p>
          <a:p>
            <a:pPr marL="0" indent="0">
              <a:buNone/>
            </a:pPr>
            <a:endParaRPr lang="en-SG" sz="28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SG" sz="28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worry about those who talk behind your backs; they are behind you for a reason.</a:t>
            </a:r>
          </a:p>
        </p:txBody>
      </p:sp>
      <p:pic>
        <p:nvPicPr>
          <p:cNvPr id="10242" name="Picture 2" descr="Image result for build future">
            <a:extLst>
              <a:ext uri="{FF2B5EF4-FFF2-40B4-BE49-F238E27FC236}">
                <a16:creationId xmlns:a16="http://schemas.microsoft.com/office/drawing/2014/main" xmlns="" id="{900A462C-5AC2-4587-BDEB-5409FC78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56" y="305294"/>
            <a:ext cx="2661444" cy="9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0" y="648637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LIYEN HO</a:t>
            </a:r>
            <a:endParaRPr lang="en-SG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4781"/>
            <a:ext cx="9372600" cy="144780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my journey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88967"/>
            <a:ext cx="4917594" cy="369396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276600"/>
            <a:ext cx="4029187" cy="30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4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677400" cy="12954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we stand, </a:t>
            </a:r>
            <a:b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divided we fall! 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1700" y="11430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sz="25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1355" y="1586753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away from those who sow discord</a:t>
            </a:r>
          </a:p>
          <a:p>
            <a:pPr algn="ctr"/>
            <a:endParaRPr lang="en-US" sz="40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Celebrate differences</a:t>
            </a:r>
          </a:p>
          <a:p>
            <a:pPr algn="ctr"/>
            <a:endParaRPr lang="en-SG" sz="40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xmlns="" id="{825E7C5A-7B0A-4CD3-8859-1CF22D02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8" y="4191000"/>
            <a:ext cx="2535382" cy="24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313766"/>
            <a:ext cx="6096000" cy="128643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get the job done!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 descr="Image result for geese flying in form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99" y="2590801"/>
            <a:ext cx="3188980" cy="24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211742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SG" sz="25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Have faith in your leaders</a:t>
            </a:r>
          </a:p>
          <a:p>
            <a:pPr marL="0" indent="0">
              <a:buNone/>
            </a:pPr>
            <a:endParaRPr lang="en-SG" sz="2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SG" sz="25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Plan, strategize, work hard</a:t>
            </a:r>
          </a:p>
          <a:p>
            <a:endParaRPr lang="en-SG" sz="2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SG" sz="25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Stay on course! </a:t>
            </a:r>
          </a:p>
          <a:p>
            <a:endParaRPr lang="en-US" sz="2800" b="1" dirty="0">
              <a:latin typeface="Alright Sans Regular" pitchFamily="50" charset="0"/>
            </a:endParaRPr>
          </a:p>
          <a:p>
            <a:pPr lvl="1"/>
            <a:endParaRPr lang="en-US" sz="2400" b="1" dirty="0">
              <a:latin typeface="Alright Sans Regular" pitchFamily="50" charset="0"/>
            </a:endParaRPr>
          </a:p>
          <a:p>
            <a:pPr marL="346075" indent="0">
              <a:buNone/>
            </a:pPr>
            <a:endParaRPr lang="en-SG" sz="2800" b="1" dirty="0">
              <a:latin typeface="Alright 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62200" y="539387"/>
            <a:ext cx="5880463" cy="1524000"/>
          </a:xfrm>
          <a:solidFill>
            <a:srgbClr val="A7C46E"/>
          </a:solidFill>
        </p:spPr>
        <p:txBody>
          <a:bodyPr>
            <a:normAutofit/>
          </a:bodyPr>
          <a:lstStyle/>
          <a:p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what you do</a:t>
            </a:r>
            <a:b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you love</a:t>
            </a:r>
            <a:endParaRPr lang="en-SG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6002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F8D2FE-CCB0-4771-B340-6F70B9C58225}"/>
              </a:ext>
            </a:extLst>
          </p:cNvPr>
          <p:cNvSpPr/>
          <p:nvPr/>
        </p:nvSpPr>
        <p:spPr>
          <a:xfrm>
            <a:off x="1941714" y="22194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SG" sz="3200" b="1" i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 yourself with fun people</a:t>
            </a:r>
          </a:p>
          <a:p>
            <a:pPr algn="ctr"/>
            <a:endParaRPr lang="en-SG" sz="3200" b="1" i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SG" sz="3200" b="1" i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 the people</a:t>
            </a:r>
          </a:p>
          <a:p>
            <a:pPr algn="ctr"/>
            <a:endParaRPr lang="en-SG" sz="3200" b="1" i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SG" sz="3200" b="1" i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 the journey!</a:t>
            </a:r>
          </a:p>
        </p:txBody>
      </p:sp>
      <p:pic>
        <p:nvPicPr>
          <p:cNvPr id="13314" name="Picture 2" descr="Image result for live the life you love love the life you live">
            <a:extLst>
              <a:ext uri="{FF2B5EF4-FFF2-40B4-BE49-F238E27FC236}">
                <a16:creationId xmlns:a16="http://schemas.microsoft.com/office/drawing/2014/main" xmlns="" id="{622A85EA-57EC-440D-9A19-B104DDD8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533401"/>
            <a:ext cx="1537063" cy="15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people having fun at work">
            <a:extLst>
              <a:ext uri="{FF2B5EF4-FFF2-40B4-BE49-F238E27FC236}">
                <a16:creationId xmlns:a16="http://schemas.microsoft.com/office/drawing/2014/main" xmlns="" id="{A73FF131-5428-4235-ADEC-59EB63AD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61" y="2336001"/>
            <a:ext cx="3181102" cy="1590551"/>
          </a:xfrm>
          <a:prstGeom prst="rect">
            <a:avLst/>
          </a:prstGeom>
          <a:noFill/>
          <a:effectLst>
            <a:reflection stA="71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72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4478536" cy="59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6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26" y="997777"/>
            <a:ext cx="5140573" cy="510309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9270"/>
            <a:ext cx="3927226" cy="294542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384690"/>
            <a:ext cx="42482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1700" y="609601"/>
            <a:ext cx="2797818" cy="127376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Fit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1700" y="16764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latin typeface="Alright Sans Regular" pitchFamily="50" charset="0"/>
            </a:endParaRPr>
          </a:p>
          <a:p>
            <a:pPr marL="346075" indent="0">
              <a:buNone/>
            </a:pPr>
            <a:endParaRPr lang="en-SG" sz="2800" b="1" dirty="0">
              <a:latin typeface="Alright Sans Regular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884004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/>
              <a:t>Be around to enjoy your residual income!  </a:t>
            </a:r>
          </a:p>
          <a:p>
            <a:pPr algn="ctr"/>
            <a:r>
              <a:rPr lang="en-SG" sz="2400" b="1" dirty="0"/>
              <a:t>Don’t let others enjoy for you !</a:t>
            </a:r>
            <a:endParaRPr lang="en-US" sz="2400" b="1" dirty="0"/>
          </a:p>
        </p:txBody>
      </p:sp>
      <p:pic>
        <p:nvPicPr>
          <p:cNvPr id="14338" name="Picture 2" descr="Image result for stay fit and healthy">
            <a:extLst>
              <a:ext uri="{FF2B5EF4-FFF2-40B4-BE49-F238E27FC236}">
                <a16:creationId xmlns:a16="http://schemas.microsoft.com/office/drawing/2014/main" xmlns="" id="{981C9BBE-5D9F-4477-8865-AB60D0FC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lated image">
            <a:extLst>
              <a:ext uri="{FF2B5EF4-FFF2-40B4-BE49-F238E27FC236}">
                <a16:creationId xmlns:a16="http://schemas.microsoft.com/office/drawing/2014/main" xmlns="" id="{FEFAE0D3-E541-4740-8629-EB9B80BD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172902"/>
            <a:ext cx="2797819" cy="18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4121" y="609598"/>
            <a:ext cx="4191001" cy="1143001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long learning</a:t>
            </a:r>
            <a:endParaRPr lang="en-SG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9896" y="1752601"/>
            <a:ext cx="5295899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701557-1F7C-4AAF-BD4B-B2EF0FAEA903}"/>
              </a:ext>
            </a:extLst>
          </p:cNvPr>
          <p:cNvSpPr txBox="1"/>
          <p:nvPr/>
        </p:nvSpPr>
        <p:spPr>
          <a:xfrm>
            <a:off x="2051794" y="2010270"/>
            <a:ext cx="48062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chemeClr val="tx2">
                    <a:lumMod val="50000"/>
                  </a:schemeClr>
                </a:solidFill>
              </a:rPr>
              <a:t>Use your tools, </a:t>
            </a:r>
          </a:p>
          <a:p>
            <a:r>
              <a:rPr lang="en-SG" sz="3200" b="1" dirty="0">
                <a:solidFill>
                  <a:schemeClr val="tx2">
                    <a:lumMod val="50000"/>
                  </a:schemeClr>
                </a:solidFill>
              </a:rPr>
              <a:t>prepare them for use</a:t>
            </a:r>
          </a:p>
          <a:p>
            <a:endParaRPr lang="en-SG" sz="3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SG" sz="3200" b="1" dirty="0">
                <a:solidFill>
                  <a:schemeClr val="tx2">
                    <a:lumMod val="50000"/>
                  </a:schemeClr>
                </a:solidFill>
              </a:rPr>
              <a:t>Feed your mind</a:t>
            </a:r>
          </a:p>
          <a:p>
            <a:endParaRPr lang="en-SG" sz="3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SG" sz="3200" b="1" dirty="0">
                <a:solidFill>
                  <a:schemeClr val="tx2">
                    <a:lumMod val="50000"/>
                  </a:schemeClr>
                </a:solidFill>
              </a:rPr>
              <a:t>Knowledge is power</a:t>
            </a:r>
          </a:p>
          <a:p>
            <a:endParaRPr lang="en-SG" sz="3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SG" sz="3200" b="1" dirty="0">
                <a:solidFill>
                  <a:schemeClr val="tx2">
                    <a:lumMod val="50000"/>
                  </a:schemeClr>
                </a:solidFill>
              </a:rPr>
              <a:t>Education is a reservoir</a:t>
            </a:r>
          </a:p>
        </p:txBody>
      </p:sp>
      <p:pic>
        <p:nvPicPr>
          <p:cNvPr id="15362" name="Picture 2" descr="Image result for life long learning">
            <a:extLst>
              <a:ext uri="{FF2B5EF4-FFF2-40B4-BE49-F238E27FC236}">
                <a16:creationId xmlns:a16="http://schemas.microsoft.com/office/drawing/2014/main" xmlns="" id="{BA384516-E641-4222-903F-EAA3CF7B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74" y="2133600"/>
            <a:ext cx="3888439" cy="3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2133600"/>
          </a:xfrm>
        </p:spPr>
        <p:txBody>
          <a:bodyPr>
            <a:normAutofit/>
          </a:bodyPr>
          <a:lstStyle/>
          <a:p>
            <a:r>
              <a:rPr lang="en-SG" b="1" dirty="0"/>
              <a:t>Everyone wants the rainbow, </a:t>
            </a:r>
            <a:br>
              <a:rPr lang="en-SG" b="1" dirty="0"/>
            </a:br>
            <a:r>
              <a:rPr lang="en-SG" b="1" dirty="0"/>
              <a:t>but don’t want the rain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21506" name="Picture 2" descr="Image result for rainbow rain">
            <a:extLst>
              <a:ext uri="{FF2B5EF4-FFF2-40B4-BE49-F238E27FC236}">
                <a16:creationId xmlns:a16="http://schemas.microsoft.com/office/drawing/2014/main" xmlns="" id="{CA821C5E-CB20-4F69-9E2C-6B9EA74A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14601"/>
            <a:ext cx="6476999" cy="39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2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4800600" cy="838200"/>
          </a:xfrm>
          <a:solidFill>
            <a:srgbClr val="A7C46E"/>
          </a:solidFill>
        </p:spPr>
        <p:txBody>
          <a:bodyPr>
            <a:normAutofit/>
          </a:bodyPr>
          <a:lstStyle/>
          <a:p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Storm Will Pass</a:t>
            </a:r>
            <a:endParaRPr lang="en-SG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676400"/>
            <a:ext cx="5105400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4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from the mistakes, and move on</a:t>
            </a:r>
          </a:p>
          <a:p>
            <a:endParaRPr lang="en-SG" sz="24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SG" sz="24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 flushes and purges happen for a reason</a:t>
            </a:r>
          </a:p>
          <a:p>
            <a:pPr marL="0" indent="0">
              <a:buNone/>
            </a:pPr>
            <a:endParaRPr lang="en-SG" sz="24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SG" sz="24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SG" sz="2400" b="1" i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it comes to making mistakes, bounce back, don’t fall down.</a:t>
            </a:r>
            <a:r>
              <a:rPr lang="en-SG" sz="2400" b="1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Richard Branson</a:t>
            </a:r>
          </a:p>
          <a:p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93795"/>
            <a:ext cx="3962400" cy="30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3999" cy="6870303"/>
          </a:xfrm>
        </p:spPr>
      </p:pic>
    </p:spTree>
    <p:extLst>
      <p:ext uri="{BB962C8B-B14F-4D97-AF65-F5344CB8AC3E}">
        <p14:creationId xmlns:p14="http://schemas.microsoft.com/office/powerpoint/2010/main" val="284003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our fun times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5257800" cy="3505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83530"/>
            <a:ext cx="4011706" cy="2674471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83529"/>
            <a:ext cx="2849644" cy="28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83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38450" y="470511"/>
            <a:ext cx="6781800" cy="838200"/>
          </a:xfrm>
          <a:solidFill>
            <a:srgbClr val="A7C46E"/>
          </a:solidFill>
        </p:spPr>
        <p:txBody>
          <a:bodyPr>
            <a:noAutofit/>
          </a:bodyPr>
          <a:lstStyle/>
          <a:p>
            <a:r>
              <a:rPr lang="en-SG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 of Gratitude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6002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850" y="1569721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Give thanks, it changes perspective</a:t>
            </a:r>
          </a:p>
          <a:p>
            <a:pPr algn="ctr"/>
            <a:endParaRPr lang="en-SG" sz="3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3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 grateful for those who paved the way for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1D9058-C6DB-4979-9983-92F6452B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4296829"/>
            <a:ext cx="3562350" cy="23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b="1" dirty="0"/>
              <a:t>Market Australia </a:t>
            </a:r>
            <a:br>
              <a:rPr lang="en-SG" b="1" dirty="0"/>
            </a:br>
            <a:r>
              <a:rPr lang="en-SG" b="1" dirty="0"/>
              <a:t>thank you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4" y="1600201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00412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14" y="1600201"/>
            <a:ext cx="80473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71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10" y="846138"/>
            <a:ext cx="7059581" cy="5294686"/>
          </a:xfrm>
        </p:spPr>
      </p:pic>
    </p:spTree>
    <p:extLst>
      <p:ext uri="{BB962C8B-B14F-4D97-AF65-F5344CB8AC3E}">
        <p14:creationId xmlns:p14="http://schemas.microsoft.com/office/powerpoint/2010/main" val="1634412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91401" cy="10668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Fateful Day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1700" y="11430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sz="25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83" y="3550154"/>
            <a:ext cx="4852643" cy="320685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88385"/>
            <a:ext cx="3012205" cy="2401553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10" y="3789938"/>
            <a:ext cx="2882089" cy="30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4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546" y="460801"/>
            <a:ext cx="7402654" cy="121560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Launch of Market Singapore</a:t>
            </a:r>
            <a:endParaRPr lang="en-SG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981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1381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edia.licdn.com/mpr/mpr/shrinknp_800_800/AAEAAQAAAAAAAAUdAAAAJGMxNmI3N2QwLTg2OGMtNDI3Yi05ZWE0LWU2YzBkODcyNDIwMg.jpg">
            <a:extLst>
              <a:ext uri="{FF2B5EF4-FFF2-40B4-BE49-F238E27FC236}">
                <a16:creationId xmlns:a16="http://schemas.microsoft.com/office/drawing/2014/main" xmlns="" id="{381DA314-C12A-4D55-ABB1-DA886072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26" y="228600"/>
            <a:ext cx="640894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04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91401" cy="10668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Time is Now</a:t>
            </a:r>
            <a:endParaRPr lang="en-SG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1700" y="11430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sz="2500" b="1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905000"/>
            <a:ext cx="64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Live in the Present</a:t>
            </a: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Never leave till tomorrow what you can do today </a:t>
            </a:r>
            <a:r>
              <a:rPr lang="en-US" sz="3200" b="1" dirty="0"/>
              <a:t>– Benjamin Franklin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Seize the Moment</a:t>
            </a:r>
          </a:p>
        </p:txBody>
      </p:sp>
      <p:pic>
        <p:nvPicPr>
          <p:cNvPr id="20482" name="Picture 2" descr="Image result for Seize the Moment">
            <a:extLst>
              <a:ext uri="{FF2B5EF4-FFF2-40B4-BE49-F238E27FC236}">
                <a16:creationId xmlns:a16="http://schemas.microsoft.com/office/drawing/2014/main" xmlns="" id="{FF0F6D24-95FA-4C4D-ADA0-65C758EA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4267201"/>
            <a:ext cx="2457450" cy="24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77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-654" r="7282"/>
          <a:stretch/>
        </p:blipFill>
        <p:spPr bwMode="auto">
          <a:xfrm>
            <a:off x="1578864" y="1"/>
            <a:ext cx="9144000" cy="68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71700" y="16764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SG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SG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8864" y="68541"/>
            <a:ext cx="9144000" cy="6731428"/>
          </a:xfrm>
          <a:prstGeom prst="rect">
            <a:avLst/>
          </a:prstGeom>
          <a:solidFill>
            <a:srgbClr val="EEF3F8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26565" y="417512"/>
            <a:ext cx="4114801" cy="838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Ride The Boat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/>
          <p:cNvSpPr txBox="1"/>
          <p:nvPr/>
        </p:nvSpPr>
        <p:spPr>
          <a:xfrm>
            <a:off x="2226565" y="1595515"/>
            <a:ext cx="78485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Ride on our proven vessel of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Pay the price of 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Do what it takes to get there</a:t>
            </a:r>
            <a:endParaRPr lang="en-SG" sz="3600" b="1" dirty="0">
              <a:latin typeface="Alright Sans Regular" pitchFamily="50" charset="0"/>
            </a:endParaRP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G" sz="2500" b="1" dirty="0">
              <a:latin typeface="Alright 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82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486401" cy="8382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SG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Miss The Boat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1700" y="1676401"/>
            <a:ext cx="7848600" cy="454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SG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SG" sz="2500" b="1" dirty="0">
              <a:latin typeface="Alright Sans Regular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74" y="1402986"/>
            <a:ext cx="4429452" cy="49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3581401"/>
            <a:ext cx="6858000" cy="1138773"/>
          </a:xfrm>
          <a:prstGeom prst="rect">
            <a:avLst/>
          </a:prstGeom>
          <a:solidFill>
            <a:srgbClr val="FCFDFE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right Sans Regular" pitchFamily="50" charset="0"/>
                <a:ea typeface="Tahoma" panose="020B0604030504040204" pitchFamily="34" charset="0"/>
                <a:cs typeface="Tahoma" panose="020B0604030504040204" pitchFamily="34" charset="0"/>
              </a:rPr>
              <a:t>The best time to build is </a:t>
            </a:r>
          </a:p>
          <a:p>
            <a:pPr algn="ctr"/>
            <a:r>
              <a:rPr lang="en-SG" sz="36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right Sans Regular" pitchFamily="50" charset="0"/>
                <a:ea typeface="Tahoma" panose="020B0604030504040204" pitchFamily="34" charset="0"/>
                <a:cs typeface="Tahoma" panose="020B0604030504040204" pitchFamily="34" charset="0"/>
              </a:rPr>
              <a:t>NOW!</a:t>
            </a:r>
            <a:endParaRPr lang="en-SG" sz="36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0" y="6486372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LIYEN HO</a:t>
            </a:r>
            <a:endParaRPr lang="en-SG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335839"/>
            <a:ext cx="10134600" cy="1416657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all learning begins…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0" y="204226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5309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0800"/>
            <a:ext cx="10134600" cy="1416657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belief is planted…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085050"/>
            <a:ext cx="681989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800"/>
            <a:ext cx="10515600" cy="1416657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Sydney Australia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83" y="2121730"/>
            <a:ext cx="6716834" cy="4461517"/>
          </a:xfrm>
        </p:spPr>
      </p:pic>
    </p:spTree>
    <p:extLst>
      <p:ext uri="{BB962C8B-B14F-4D97-AF65-F5344CB8AC3E}">
        <p14:creationId xmlns:p14="http://schemas.microsoft.com/office/powerpoint/2010/main" val="114978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D863F08-D906-48D6-9547-A47FC4E6B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600"/>
            <a:ext cx="8991600" cy="63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6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60800"/>
            <a:ext cx="9601200" cy="1416657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 learned along the way…</a:t>
            </a:r>
            <a:endParaRPr lang="en-SG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2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LIYEN HO</a:t>
            </a:r>
            <a:endParaRPr lang="en-SG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70104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3B7B1329-6624-4D9E-907C-0044D957E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2" y="2067593"/>
            <a:ext cx="5523856" cy="46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5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81000"/>
            <a:ext cx="8915400" cy="144780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about </a:t>
            </a:r>
            <a:r>
              <a:rPr lang="en-SG" sz="4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</a:t>
            </a:r>
            <a:endParaRPr lang="en-SG" sz="4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94560"/>
            <a:ext cx="7620000" cy="4492033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SG" sz="4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</a:t>
            </a:r>
            <a:r>
              <a:rPr lang="en-SG" sz="44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 </a:t>
            </a:r>
            <a:r>
              <a:rPr lang="en-SG" sz="4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every aspect of life…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sq" cmpd="sng">
            <a:solidFill>
              <a:srgbClr val="3898B2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4580" name="Picture 4" descr="Image result for good attitude">
            <a:extLst>
              <a:ext uri="{FF2B5EF4-FFF2-40B4-BE49-F238E27FC236}">
                <a16:creationId xmlns:a16="http://schemas.microsoft.com/office/drawing/2014/main" xmlns="" id="{98463DC4-7BCC-4E55-A632-6FE70A30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03590"/>
            <a:ext cx="3288614" cy="21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7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575</Words>
  <Application>Microsoft Office PowerPoint</Application>
  <PresentationFormat>Widescreen</PresentationFormat>
  <Paragraphs>141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Alright Sans Regular</vt:lpstr>
      <vt:lpstr>Arial</vt:lpstr>
      <vt:lpstr>Arial Black</vt:lpstr>
      <vt:lpstr>Brush Script MT</vt:lpstr>
      <vt:lpstr>Calibri</vt:lpstr>
      <vt:lpstr>Tahoma</vt:lpstr>
      <vt:lpstr>Office Theme</vt:lpstr>
      <vt:lpstr>Path to Market America  Million Dollar Club</vt:lpstr>
      <vt:lpstr>Sharing my journey</vt:lpstr>
      <vt:lpstr>Sharing our fun times</vt:lpstr>
      <vt:lpstr>Where all learning begins…</vt:lpstr>
      <vt:lpstr>Where belief is planted…</vt:lpstr>
      <vt:lpstr> Sydney Australia</vt:lpstr>
      <vt:lpstr>PowerPoint Presentation</vt:lpstr>
      <vt:lpstr>What I learned along the way…</vt:lpstr>
      <vt:lpstr>All about Attitude</vt:lpstr>
      <vt:lpstr>Plan Ahead</vt:lpstr>
      <vt:lpstr>Be  Positive</vt:lpstr>
      <vt:lpstr>Winners never quit,  quitters never win!</vt:lpstr>
      <vt:lpstr>Don’t Listen To The Critics</vt:lpstr>
      <vt:lpstr>Don’t watch and wish; get to work !  </vt:lpstr>
      <vt:lpstr>A little progress each day adds up…</vt:lpstr>
      <vt:lpstr>PowerPoint Presentation</vt:lpstr>
      <vt:lpstr>Two by Two </vt:lpstr>
      <vt:lpstr>We’re In The Same Boat</vt:lpstr>
      <vt:lpstr>Build Your Future on High Ground</vt:lpstr>
      <vt:lpstr>United we stand,  divided we fall! </vt:lpstr>
      <vt:lpstr>Just get the job done!</vt:lpstr>
      <vt:lpstr>Love what you do Do what you love</vt:lpstr>
      <vt:lpstr>PowerPoint Presentation</vt:lpstr>
      <vt:lpstr>PowerPoint Presentation</vt:lpstr>
      <vt:lpstr>Stay Fit</vt:lpstr>
      <vt:lpstr>Life long learning</vt:lpstr>
      <vt:lpstr>Everyone wants the rainbow,  but don’t want the rain </vt:lpstr>
      <vt:lpstr>The Storm Will Pass</vt:lpstr>
      <vt:lpstr>PowerPoint Presentation</vt:lpstr>
      <vt:lpstr>Attitude of Gratitude</vt:lpstr>
      <vt:lpstr>Market Australia  thank you </vt:lpstr>
      <vt:lpstr>PowerPoint Presentation</vt:lpstr>
      <vt:lpstr>PowerPoint Presentation</vt:lpstr>
      <vt:lpstr>That Fateful Day</vt:lpstr>
      <vt:lpstr> Launch of Market Singapore</vt:lpstr>
      <vt:lpstr>PowerPoint Presentation</vt:lpstr>
      <vt:lpstr>The Time is Now</vt:lpstr>
      <vt:lpstr>Ride The Boat</vt:lpstr>
      <vt:lpstr>Don’t Miss The Boat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Chin</dc:creator>
  <cp:lastModifiedBy>Jermaine Khoo</cp:lastModifiedBy>
  <cp:revision>132</cp:revision>
  <cp:lastPrinted>2017-09-19T02:53:49Z</cp:lastPrinted>
  <dcterms:created xsi:type="dcterms:W3CDTF">2017-09-04T04:07:25Z</dcterms:created>
  <dcterms:modified xsi:type="dcterms:W3CDTF">2017-10-24T07:22:49Z</dcterms:modified>
</cp:coreProperties>
</file>